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7"/>
  </p:notesMasterIdLst>
  <p:handoutMasterIdLst>
    <p:handoutMasterId r:id="rId58"/>
  </p:handoutMasterIdLst>
  <p:sldIdLst>
    <p:sldId id="854" r:id="rId5"/>
    <p:sldId id="861" r:id="rId6"/>
    <p:sldId id="882" r:id="rId7"/>
    <p:sldId id="881" r:id="rId8"/>
    <p:sldId id="884" r:id="rId9"/>
    <p:sldId id="883" r:id="rId10"/>
    <p:sldId id="863" r:id="rId11"/>
    <p:sldId id="864" r:id="rId12"/>
    <p:sldId id="865" r:id="rId13"/>
    <p:sldId id="866" r:id="rId14"/>
    <p:sldId id="862" r:id="rId15"/>
    <p:sldId id="871" r:id="rId16"/>
    <p:sldId id="872" r:id="rId17"/>
    <p:sldId id="885" r:id="rId18"/>
    <p:sldId id="886" r:id="rId19"/>
    <p:sldId id="887" r:id="rId20"/>
    <p:sldId id="888" r:id="rId21"/>
    <p:sldId id="889" r:id="rId22"/>
    <p:sldId id="890" r:id="rId23"/>
    <p:sldId id="859" r:id="rId24"/>
    <p:sldId id="1010" r:id="rId25"/>
    <p:sldId id="867" r:id="rId26"/>
    <p:sldId id="869" r:id="rId27"/>
    <p:sldId id="868" r:id="rId28"/>
    <p:sldId id="476" r:id="rId29"/>
    <p:sldId id="870" r:id="rId30"/>
    <p:sldId id="1011" r:id="rId31"/>
    <p:sldId id="1012" r:id="rId32"/>
    <p:sldId id="1013" r:id="rId33"/>
    <p:sldId id="860" r:id="rId34"/>
    <p:sldId id="1014" r:id="rId35"/>
    <p:sldId id="873" r:id="rId36"/>
    <p:sldId id="1015" r:id="rId37"/>
    <p:sldId id="874" r:id="rId38"/>
    <p:sldId id="1016" r:id="rId39"/>
    <p:sldId id="875" r:id="rId40"/>
    <p:sldId id="876" r:id="rId41"/>
    <p:sldId id="877" r:id="rId42"/>
    <p:sldId id="1026" r:id="rId43"/>
    <p:sldId id="1027" r:id="rId44"/>
    <p:sldId id="878" r:id="rId45"/>
    <p:sldId id="1020" r:id="rId46"/>
    <p:sldId id="1018" r:id="rId47"/>
    <p:sldId id="1024" r:id="rId48"/>
    <p:sldId id="1019" r:id="rId49"/>
    <p:sldId id="1021" r:id="rId50"/>
    <p:sldId id="1022" r:id="rId51"/>
    <p:sldId id="1023" r:id="rId52"/>
    <p:sldId id="1025" r:id="rId53"/>
    <p:sldId id="1017" r:id="rId54"/>
    <p:sldId id="879" r:id="rId55"/>
    <p:sldId id="880" r:id="rId5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43"/>
    <p:restoredTop sz="96264"/>
  </p:normalViewPr>
  <p:slideViewPr>
    <p:cSldViewPr snapToObjects="1">
      <p:cViewPr varScale="1">
        <p:scale>
          <a:sx n="196" d="100"/>
          <a:sy n="196" d="100"/>
        </p:scale>
        <p:origin x="1160"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9/16/21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9/16/21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dirty="0"/>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36</a:t>
            </a:fld>
            <a:endParaRPr lang="en-US" altLang="en-US"/>
          </a:p>
        </p:txBody>
      </p:sp>
    </p:spTree>
    <p:extLst>
      <p:ext uri="{BB962C8B-B14F-4D97-AF65-F5344CB8AC3E}">
        <p14:creationId xmlns:p14="http://schemas.microsoft.com/office/powerpoint/2010/main" val="2044607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41</a:t>
            </a:fld>
            <a:endParaRPr lang="en-US" altLang="en-US"/>
          </a:p>
        </p:txBody>
      </p:sp>
    </p:spTree>
    <p:extLst>
      <p:ext uri="{BB962C8B-B14F-4D97-AF65-F5344CB8AC3E}">
        <p14:creationId xmlns:p14="http://schemas.microsoft.com/office/powerpoint/2010/main" val="2774670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50</a:t>
            </a:fld>
            <a:endParaRPr lang="en-US" altLang="en-US"/>
          </a:p>
        </p:txBody>
      </p:sp>
    </p:spTree>
    <p:extLst>
      <p:ext uri="{BB962C8B-B14F-4D97-AF65-F5344CB8AC3E}">
        <p14:creationId xmlns:p14="http://schemas.microsoft.com/office/powerpoint/2010/main" val="3585992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4097560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223680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1343554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11</a:t>
            </a:fld>
            <a:endParaRPr lang="en-US" altLang="en-US"/>
          </a:p>
        </p:txBody>
      </p:sp>
    </p:spTree>
    <p:extLst>
      <p:ext uri="{BB962C8B-B14F-4D97-AF65-F5344CB8AC3E}">
        <p14:creationId xmlns:p14="http://schemas.microsoft.com/office/powerpoint/2010/main" val="2921723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20</a:t>
            </a:fld>
            <a:endParaRPr lang="en-US" altLang="en-US"/>
          </a:p>
        </p:txBody>
      </p:sp>
    </p:spTree>
    <p:extLst>
      <p:ext uri="{BB962C8B-B14F-4D97-AF65-F5344CB8AC3E}">
        <p14:creationId xmlns:p14="http://schemas.microsoft.com/office/powerpoint/2010/main" val="1792663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21</a:t>
            </a:fld>
            <a:endParaRPr lang="en-US" altLang="en-US"/>
          </a:p>
        </p:txBody>
      </p:sp>
    </p:spTree>
    <p:extLst>
      <p:ext uri="{BB962C8B-B14F-4D97-AF65-F5344CB8AC3E}">
        <p14:creationId xmlns:p14="http://schemas.microsoft.com/office/powerpoint/2010/main" val="4203660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27</a:t>
            </a:fld>
            <a:endParaRPr lang="en-US" altLang="en-US"/>
          </a:p>
        </p:txBody>
      </p:sp>
    </p:spTree>
    <p:extLst>
      <p:ext uri="{BB962C8B-B14F-4D97-AF65-F5344CB8AC3E}">
        <p14:creationId xmlns:p14="http://schemas.microsoft.com/office/powerpoint/2010/main" val="520612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3131960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9/16/21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9/16/21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9/16/21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9/16/21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245500114"/>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9/16/21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229182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8" r:id="rId8"/>
    <p:sldLayoutId id="2147493589"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hyperlink" Target="https://medium.com/hengky-sanjaya-blog/monolith-vs-microservices-b3953650dfd"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en.wikipedia.org/wiki/SOLID"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xml"/><Relationship Id="rId5" Type="http://schemas.openxmlformats.org/officeDocument/2006/relationships/image" Target="../media/image21.tiff"/><Relationship Id="rId4" Type="http://schemas.openxmlformats.org/officeDocument/2006/relationships/image" Target="../media/image20.tiff"/></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hyperlink" Target="https://restfulapi.net/rest-architectural-constraints/" TargetMode="External"/><Relationship Id="rId2" Type="http://schemas.openxmlformats.org/officeDocument/2006/relationships/hyperlink" Target="https://www.ics.uci.edu/~fielding/pubs/dissertation/rest_arch_style.ht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cloud.google.com/apis/design/resources#resources" TargetMode="External"/><Relationship Id="rId1" Type="http://schemas.openxmlformats.org/officeDocument/2006/relationships/slideLayout" Target="../slideLayouts/slideLayout1.xml"/><Relationship Id="rId4" Type="http://schemas.openxmlformats.org/officeDocument/2006/relationships/hyperlink" Target="https://restful-api-design.readthedocs.io/en/latest/resources.html"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cloud.google.com/apis/design/resources"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uml-diagrams.org/association.html"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2" Type="http://schemas.openxmlformats.org/officeDocument/2006/relationships/hyperlink" Target="https://www.infoworld.com/article/3223434/what-is-paas-a-simpler-way-to-build-software-applications.html"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en.wikipedia.org/wiki/Middleware" TargetMode="External"/><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medium.com/analytics-vidhya/deploying-a-flask-app-to-aws-elastic-beanstalk-f320033fda3c" TargetMode="External"/><Relationship Id="rId2" Type="http://schemas.openxmlformats.org/officeDocument/2006/relationships/hyperlink" Target="https://docs.aws.amazon.com/elasticbeanstalk/latest/dg/create-deploy-python-flask.html"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hyperlink" Target="https://medium.com/better-practices/api-first-software-development-for-modern-organizations-fdbfba9a66d3" TargetMode="External"/><Relationship Id="rId4" Type="http://schemas.openxmlformats.org/officeDocument/2006/relationships/hyperlink" Target="https://medium.com/adobetech/three-principles-of-api-first-design-fa6666d9f694"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donald-f-ferguson/f21-demo-swagger" TargetMode="External"/><Relationship Id="rId2" Type="http://schemas.openxmlformats.org/officeDocument/2006/relationships/hyperlink" Target="http://openapi-map.apihandyman.io/"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hyperlink" Target="https://app.swaggerhub.com/apis/donff2/F21User/1.0.0" TargetMode="External"/><Relationship Id="rId2" Type="http://schemas.openxmlformats.org/officeDocument/2006/relationships/hyperlink" Target="https://flask-rest-api.readthedocs.io/en/stable/openapi.html"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hyperlink" Target="https://restfulapi.net/hateoa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v2.angular.io/docs/ts/latest/guide/webpack.html"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baljindersingh013.medium.com/angular-app-deployment-with-aws-s3-42d9008734a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E6156 – Topics in SW Engineering: Cloud Computing</a:t>
            </a:r>
          </a:p>
          <a:p>
            <a:pPr algn="ctr"/>
            <a:r>
              <a:rPr lang="en-US" altLang="en-US" sz="3200" i="1" dirty="0">
                <a:solidFill>
                  <a:srgbClr val="FFFF00"/>
                </a:solidFill>
              </a:rPr>
              <a:t>Lecture 2: Microservices, REST, Containers, PaaS, S3</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5BAC83C-72A2-814F-A1B9-1BCECFDD8A24}"/>
              </a:ext>
            </a:extLst>
          </p:cNvPr>
          <p:cNvSpPr>
            <a:spLocks noGrp="1"/>
          </p:cNvSpPr>
          <p:nvPr>
            <p:ph idx="1"/>
          </p:nvPr>
        </p:nvSpPr>
        <p:spPr/>
        <p:txBody>
          <a:bodyPr/>
          <a:lstStyle/>
          <a:p>
            <a:r>
              <a:rPr lang="en-US" sz="1400" dirty="0"/>
              <a:t>The code is not quite correct:</a:t>
            </a:r>
            <a:br>
              <a:rPr lang="en-US" sz="1400" dirty="0"/>
            </a:br>
            <a:r>
              <a:rPr lang="en-US" sz="1400" dirty="0"/>
              <a:t>The browser code needs to</a:t>
            </a:r>
          </a:p>
          <a:p>
            <a:pPr lvl="1"/>
            <a:r>
              <a:rPr lang="en-US" sz="1200" dirty="0"/>
              <a:t>Access the local application during dev/test.</a:t>
            </a:r>
          </a:p>
          <a:p>
            <a:pPr lvl="1"/>
            <a:r>
              <a:rPr lang="en-US" sz="1200" dirty="0"/>
              <a:t>The EC2 deployed app during production.</a:t>
            </a:r>
          </a:p>
          <a:p>
            <a:pPr lvl="1"/>
            <a:r>
              <a:rPr lang="en-US" sz="1200" dirty="0"/>
              <a:t>I hacked the code. There are better approaches.</a:t>
            </a:r>
          </a:p>
          <a:p>
            <a:r>
              <a:rPr lang="en-US" sz="1400" dirty="0"/>
              <a:t>I could have deployed the code on EC2 and</a:t>
            </a:r>
            <a:br>
              <a:rPr lang="en-US" sz="1400" dirty="0"/>
            </a:br>
            <a:r>
              <a:rPr lang="en-US" sz="1400" dirty="0"/>
              <a:t>delivered from application (Show demo).</a:t>
            </a:r>
          </a:p>
          <a:p>
            <a:pPr lvl="1"/>
            <a:r>
              <a:rPr lang="en-US" sz="1200" dirty="0"/>
              <a:t>This would be suboptimal.</a:t>
            </a:r>
          </a:p>
          <a:p>
            <a:pPr lvl="1"/>
            <a:r>
              <a:rPr lang="en-US" sz="1200" dirty="0"/>
              <a:t>Web serving and web application serving have</a:t>
            </a:r>
            <a:br>
              <a:rPr lang="en-US" sz="1200" dirty="0"/>
            </a:br>
            <a:r>
              <a:rPr lang="en-US" sz="1200" dirty="0"/>
              <a:t>different design points for scaling, availability, ... ...</a:t>
            </a:r>
          </a:p>
          <a:p>
            <a:r>
              <a:rPr lang="en-US" sz="1400" dirty="0"/>
              <a:t>I could have deployed MySQL on the EC2 instance,</a:t>
            </a:r>
            <a:br>
              <a:rPr lang="en-US" sz="1400" dirty="0"/>
            </a:br>
            <a:r>
              <a:rPr lang="en-US" sz="1400" dirty="0"/>
              <a:t>but </a:t>
            </a:r>
            <a:r>
              <a:rPr lang="en-US" sz="1400" b="1" dirty="0"/>
              <a:t>web app serving and DB serving have different</a:t>
            </a:r>
            <a:br>
              <a:rPr lang="en-US" sz="1400" b="1" dirty="0"/>
            </a:br>
            <a:r>
              <a:rPr lang="en-US" sz="1400" b="1" dirty="0"/>
              <a:t>design points</a:t>
            </a:r>
            <a:r>
              <a:rPr lang="en-US" sz="1400" dirty="0"/>
              <a:t>.</a:t>
            </a:r>
          </a:p>
          <a:p>
            <a:r>
              <a:rPr lang="en-US" sz="1400" dirty="0"/>
              <a:t>Why two security groups.</a:t>
            </a:r>
          </a:p>
          <a:p>
            <a:pPr lvl="1"/>
            <a:r>
              <a:rPr lang="en-US" sz="1200" dirty="0"/>
              <a:t>Only the web application can connect to the DB.</a:t>
            </a:r>
          </a:p>
          <a:p>
            <a:pPr lvl="1"/>
            <a:r>
              <a:rPr lang="en-US" sz="1200" dirty="0"/>
              <a:t>This makes it harder to break into my database</a:t>
            </a:r>
            <a:br>
              <a:rPr lang="en-US" sz="1200" dirty="0"/>
            </a:br>
            <a:r>
              <a:rPr lang="en-US" sz="1200" dirty="0"/>
              <a:t>and steal information.</a:t>
            </a:r>
          </a:p>
        </p:txBody>
      </p:sp>
      <p:sp>
        <p:nvSpPr>
          <p:cNvPr id="5" name="Title 4">
            <a:extLst>
              <a:ext uri="{FF2B5EF4-FFF2-40B4-BE49-F238E27FC236}">
                <a16:creationId xmlns:a16="http://schemas.microsoft.com/office/drawing/2014/main" id="{9C9CDD24-2445-354E-97BC-237C59950B84}"/>
              </a:ext>
            </a:extLst>
          </p:cNvPr>
          <p:cNvSpPr>
            <a:spLocks noGrp="1"/>
          </p:cNvSpPr>
          <p:nvPr>
            <p:ph type="title"/>
          </p:nvPr>
        </p:nvSpPr>
        <p:spPr/>
        <p:txBody>
          <a:bodyPr/>
          <a:lstStyle/>
          <a:p>
            <a:r>
              <a:rPr lang="en-US" dirty="0"/>
              <a:t>Some Comments</a:t>
            </a:r>
          </a:p>
        </p:txBody>
      </p:sp>
      <p:pic>
        <p:nvPicPr>
          <p:cNvPr id="2" name="Picture 1">
            <a:extLst>
              <a:ext uri="{FF2B5EF4-FFF2-40B4-BE49-F238E27FC236}">
                <a16:creationId xmlns:a16="http://schemas.microsoft.com/office/drawing/2014/main" id="{6ADD231B-BB71-714B-8535-4F6A371E702C}"/>
              </a:ext>
            </a:extLst>
          </p:cNvPr>
          <p:cNvPicPr>
            <a:picLocks noChangeAspect="1"/>
          </p:cNvPicPr>
          <p:nvPr/>
        </p:nvPicPr>
        <p:blipFill>
          <a:blip r:embed="rId2"/>
          <a:stretch>
            <a:fillRect/>
          </a:stretch>
        </p:blipFill>
        <p:spPr>
          <a:xfrm>
            <a:off x="4440477" y="2257247"/>
            <a:ext cx="4572000" cy="2428875"/>
          </a:xfrm>
          <a:prstGeom prst="rect">
            <a:avLst/>
          </a:prstGeom>
        </p:spPr>
      </p:pic>
      <p:pic>
        <p:nvPicPr>
          <p:cNvPr id="3" name="Picture 2">
            <a:extLst>
              <a:ext uri="{FF2B5EF4-FFF2-40B4-BE49-F238E27FC236}">
                <a16:creationId xmlns:a16="http://schemas.microsoft.com/office/drawing/2014/main" id="{E9A0B477-1601-664F-8707-A827DFB92F4B}"/>
              </a:ext>
            </a:extLst>
          </p:cNvPr>
          <p:cNvPicPr>
            <a:picLocks noChangeAspect="1"/>
          </p:cNvPicPr>
          <p:nvPr/>
        </p:nvPicPr>
        <p:blipFill>
          <a:blip r:embed="rId3"/>
          <a:stretch>
            <a:fillRect/>
          </a:stretch>
        </p:blipFill>
        <p:spPr>
          <a:xfrm>
            <a:off x="4456134" y="133350"/>
            <a:ext cx="4002066" cy="1991668"/>
          </a:xfrm>
          <a:prstGeom prst="rect">
            <a:avLst/>
          </a:prstGeom>
        </p:spPr>
      </p:pic>
    </p:spTree>
    <p:extLst>
      <p:ext uri="{BB962C8B-B14F-4D97-AF65-F5344CB8AC3E}">
        <p14:creationId xmlns:p14="http://schemas.microsoft.com/office/powerpoint/2010/main" val="3771842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 to Microservices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189F882D-CCA6-3546-A1C6-17F030B06A89}"/>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11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871761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C3CA12-960A-914A-8156-BADF20EF295A}"/>
              </a:ext>
            </a:extLst>
          </p:cNvPr>
          <p:cNvSpPr>
            <a:spLocks noGrp="1"/>
          </p:cNvSpPr>
          <p:nvPr>
            <p:ph idx="1"/>
          </p:nvPr>
        </p:nvSpPr>
        <p:spPr>
          <a:xfrm>
            <a:off x="152400" y="590550"/>
            <a:ext cx="4572000" cy="4038600"/>
          </a:xfrm>
        </p:spPr>
        <p:txBody>
          <a:bodyPr/>
          <a:lstStyle/>
          <a:p>
            <a:pPr marL="0" indent="0">
              <a:buNone/>
            </a:pPr>
            <a:r>
              <a:rPr lang="en-US" dirty="0"/>
              <a:t>Historically, complex applications were implemented and deployed as “one big application.”</a:t>
            </a:r>
          </a:p>
          <a:p>
            <a:r>
              <a:rPr lang="en-US" sz="1800" b="1" dirty="0"/>
              <a:t>Monolith Architecture</a:t>
            </a:r>
            <a:r>
              <a:rPr lang="en-US" sz="1800" dirty="0"/>
              <a:t> is built in one large system and usually one code-base. A monolith is often deployed all at once, both front-end and back-end code together, regardless of what was changed.</a:t>
            </a:r>
          </a:p>
          <a:p>
            <a:r>
              <a:rPr lang="en-US" sz="1800" b="1" dirty="0"/>
              <a:t>Microservices Architecture</a:t>
            </a:r>
            <a:r>
              <a:rPr lang="en-US" sz="1800" dirty="0"/>
              <a:t> is built as a suite of small services, each with their own code-base. These services are built around specific capabilities and are usually independently deployable.</a:t>
            </a:r>
          </a:p>
          <a:p>
            <a:endParaRPr lang="en-US" sz="1800" dirty="0"/>
          </a:p>
        </p:txBody>
      </p:sp>
      <p:sp>
        <p:nvSpPr>
          <p:cNvPr id="3" name="Title 2">
            <a:extLst>
              <a:ext uri="{FF2B5EF4-FFF2-40B4-BE49-F238E27FC236}">
                <a16:creationId xmlns:a16="http://schemas.microsoft.com/office/drawing/2014/main" id="{EA763358-6491-5B48-9D9D-CAB992BD2A1B}"/>
              </a:ext>
            </a:extLst>
          </p:cNvPr>
          <p:cNvSpPr>
            <a:spLocks noGrp="1"/>
          </p:cNvSpPr>
          <p:nvPr>
            <p:ph type="title"/>
          </p:nvPr>
        </p:nvSpPr>
        <p:spPr/>
        <p:txBody>
          <a:bodyPr/>
          <a:lstStyle/>
          <a:p>
            <a:r>
              <a:rPr lang="en-US" dirty="0"/>
              <a:t>Microservices</a:t>
            </a:r>
          </a:p>
        </p:txBody>
      </p:sp>
      <p:pic>
        <p:nvPicPr>
          <p:cNvPr id="1026" name="Picture 2">
            <a:extLst>
              <a:ext uri="{FF2B5EF4-FFF2-40B4-BE49-F238E27FC236}">
                <a16:creationId xmlns:a16="http://schemas.microsoft.com/office/drawing/2014/main" id="{D4ED8BB2-9A31-7E41-AFE1-3B3773D92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57150"/>
            <a:ext cx="4114800" cy="22138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4A25E2F-4758-D24E-A35E-B16D98917EA5}"/>
              </a:ext>
            </a:extLst>
          </p:cNvPr>
          <p:cNvSpPr/>
          <p:nvPr/>
        </p:nvSpPr>
        <p:spPr>
          <a:xfrm>
            <a:off x="76200" y="4382929"/>
            <a:ext cx="4572000" cy="246221"/>
          </a:xfrm>
          <a:prstGeom prst="rect">
            <a:avLst/>
          </a:prstGeom>
        </p:spPr>
        <p:txBody>
          <a:bodyPr>
            <a:spAutoFit/>
          </a:bodyPr>
          <a:lstStyle/>
          <a:p>
            <a:r>
              <a:rPr lang="en-US" sz="1000" dirty="0">
                <a:hlinkClick r:id="rId3"/>
              </a:rPr>
              <a:t>https://medium.com/hengky-sanjaya-blog/monolith-vs-microservices-b3953650dfd</a:t>
            </a:r>
            <a:endParaRPr lang="en-US" sz="1000" dirty="0"/>
          </a:p>
        </p:txBody>
      </p:sp>
      <p:sp>
        <p:nvSpPr>
          <p:cNvPr id="5" name="Rectangle 4">
            <a:extLst>
              <a:ext uri="{FF2B5EF4-FFF2-40B4-BE49-F238E27FC236}">
                <a16:creationId xmlns:a16="http://schemas.microsoft.com/office/drawing/2014/main" id="{4031B05D-C6C2-A34A-B3D1-FCD25F0D3A79}"/>
              </a:ext>
            </a:extLst>
          </p:cNvPr>
          <p:cNvSpPr/>
          <p:nvPr/>
        </p:nvSpPr>
        <p:spPr>
          <a:xfrm>
            <a:off x="4858966" y="2495550"/>
            <a:ext cx="4114800" cy="1631216"/>
          </a:xfrm>
          <a:prstGeom prst="rect">
            <a:avLst/>
          </a:prstGeom>
        </p:spPr>
        <p:txBody>
          <a:bodyPr wrap="square">
            <a:spAutoFit/>
          </a:bodyPr>
          <a:lstStyle/>
          <a:p>
            <a:r>
              <a:rPr lang="en-US" sz="1600" dirty="0">
                <a:solidFill>
                  <a:srgbClr val="292929"/>
                </a:solidFill>
                <a:latin typeface="charter" panose="02040503050506020203" pitchFamily="18" charset="0"/>
              </a:rPr>
              <a:t>Components of Microservices architecture:</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The services are independent, small, and loosely coupled</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Encapsulates a business or customer scenario</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Every service is a different codebase</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Services can be independently deployed</a:t>
            </a:r>
          </a:p>
          <a:p>
            <a:pPr marL="285750" indent="-285750">
              <a:buFont typeface="Arial" panose="020B0604020202020204" pitchFamily="34" charset="0"/>
              <a:buChar char="•"/>
            </a:pPr>
            <a:r>
              <a:rPr lang="en-US" sz="1400" dirty="0">
                <a:solidFill>
                  <a:srgbClr val="292929"/>
                </a:solidFill>
                <a:latin typeface="charter" panose="02040503050506020203" pitchFamily="18" charset="0"/>
              </a:rPr>
              <a:t>Services interact with each other using APIs</a:t>
            </a:r>
            <a:endParaRPr lang="en-US" sz="1400" b="0" i="0" dirty="0">
              <a:solidFill>
                <a:srgbClr val="292929"/>
              </a:solidFill>
              <a:effectLst/>
              <a:latin typeface="charter" panose="02040503050506020203" pitchFamily="18" charset="0"/>
            </a:endParaRPr>
          </a:p>
        </p:txBody>
      </p:sp>
    </p:spTree>
    <p:extLst>
      <p:ext uri="{BB962C8B-B14F-4D97-AF65-F5344CB8AC3E}">
        <p14:creationId xmlns:p14="http://schemas.microsoft.com/office/powerpoint/2010/main" val="3198085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AE58699-2754-F748-9F06-958E68228C73}"/>
              </a:ext>
            </a:extLst>
          </p:cNvPr>
          <p:cNvSpPr>
            <a:spLocks noGrp="1"/>
          </p:cNvSpPr>
          <p:nvPr>
            <p:ph idx="1"/>
          </p:nvPr>
        </p:nvSpPr>
        <p:spPr>
          <a:xfrm>
            <a:off x="154437" y="2655157"/>
            <a:ext cx="8839200" cy="1973992"/>
          </a:xfrm>
        </p:spPr>
        <p:txBody>
          <a:bodyPr/>
          <a:lstStyle/>
          <a:p>
            <a:r>
              <a:rPr lang="en-US" dirty="0"/>
              <a:t>You can drive yourself crazy trying to:</a:t>
            </a:r>
          </a:p>
          <a:p>
            <a:pPr lvl="1"/>
            <a:r>
              <a:rPr lang="en-US" dirty="0"/>
              <a:t>Compare microservice architectures to other architecture patterns.</a:t>
            </a:r>
          </a:p>
          <a:p>
            <a:pPr lvl="1"/>
            <a:r>
              <a:rPr lang="en-US" dirty="0"/>
              <a:t>Define the characteristics of microservices. What makes something a microservice?</a:t>
            </a:r>
          </a:p>
          <a:p>
            <a:r>
              <a:rPr lang="en-US" dirty="0"/>
              <a:t>Why do I cover microservices?</a:t>
            </a:r>
          </a:p>
          <a:p>
            <a:pPr lvl="1"/>
            <a:r>
              <a:rPr lang="en-US" dirty="0"/>
              <a:t>It does have benefits in large scale SW development projects.</a:t>
            </a:r>
          </a:p>
          <a:p>
            <a:pPr lvl="1"/>
            <a:r>
              <a:rPr lang="en-US" dirty="0"/>
              <a:t>It looks “cool” on your resume.</a:t>
            </a:r>
          </a:p>
        </p:txBody>
      </p:sp>
      <p:sp>
        <p:nvSpPr>
          <p:cNvPr id="3" name="Title 2">
            <a:extLst>
              <a:ext uri="{FF2B5EF4-FFF2-40B4-BE49-F238E27FC236}">
                <a16:creationId xmlns:a16="http://schemas.microsoft.com/office/drawing/2014/main" id="{CF324EAD-130A-6E4E-8D9A-94E650C864E9}"/>
              </a:ext>
            </a:extLst>
          </p:cNvPr>
          <p:cNvSpPr>
            <a:spLocks noGrp="1"/>
          </p:cNvSpPr>
          <p:nvPr>
            <p:ph type="title"/>
          </p:nvPr>
        </p:nvSpPr>
        <p:spPr/>
        <p:txBody>
          <a:bodyPr/>
          <a:lstStyle/>
          <a:p>
            <a:r>
              <a:rPr lang="en-US" dirty="0"/>
              <a:t>Microservices</a:t>
            </a:r>
          </a:p>
        </p:txBody>
      </p:sp>
      <p:pic>
        <p:nvPicPr>
          <p:cNvPr id="4" name="Picture 3">
            <a:extLst>
              <a:ext uri="{FF2B5EF4-FFF2-40B4-BE49-F238E27FC236}">
                <a16:creationId xmlns:a16="http://schemas.microsoft.com/office/drawing/2014/main" id="{F6565B76-A098-E147-87A5-7FDA4E7DBFDD}"/>
              </a:ext>
            </a:extLst>
          </p:cNvPr>
          <p:cNvPicPr>
            <a:picLocks noChangeAspect="1"/>
          </p:cNvPicPr>
          <p:nvPr/>
        </p:nvPicPr>
        <p:blipFill>
          <a:blip r:embed="rId2"/>
          <a:stretch>
            <a:fillRect/>
          </a:stretch>
        </p:blipFill>
        <p:spPr>
          <a:xfrm>
            <a:off x="0" y="514351"/>
            <a:ext cx="4711273" cy="2133599"/>
          </a:xfrm>
          <a:prstGeom prst="rect">
            <a:avLst/>
          </a:prstGeom>
        </p:spPr>
      </p:pic>
      <p:pic>
        <p:nvPicPr>
          <p:cNvPr id="2052" name="Picture 4">
            <a:extLst>
              <a:ext uri="{FF2B5EF4-FFF2-40B4-BE49-F238E27FC236}">
                <a16:creationId xmlns:a16="http://schemas.microsoft.com/office/drawing/2014/main" id="{63471BA0-FD34-2B47-B4DB-1BEE52A4D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381" y="514350"/>
            <a:ext cx="4324256"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385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06D798-7E38-414A-A281-62F85C7F070A}"/>
              </a:ext>
            </a:extLst>
          </p:cNvPr>
          <p:cNvSpPr>
            <a:spLocks noGrp="1"/>
          </p:cNvSpPr>
          <p:nvPr>
            <p:ph idx="1"/>
          </p:nvPr>
        </p:nvSpPr>
        <p:spPr/>
        <p:txBody>
          <a:bodyPr/>
          <a:lstStyle/>
          <a:p>
            <a:r>
              <a:rPr lang="en-US" sz="1800" dirty="0"/>
              <a:t>“In software engineering, SOLID is a mnemonic acronym for five design principles intended to make software designs more understandable, flexible, and maintainable. ” (</a:t>
            </a:r>
            <a:r>
              <a:rPr lang="en-US" sz="1800" dirty="0">
                <a:hlinkClick r:id="rId2"/>
              </a:rPr>
              <a:t>https://en.wikipedia.org/wiki/SOLID</a:t>
            </a:r>
            <a:r>
              <a:rPr lang="en-US" sz="1800" dirty="0"/>
              <a:t>)</a:t>
            </a:r>
          </a:p>
          <a:p>
            <a:r>
              <a:rPr lang="en-US" sz="1800" dirty="0"/>
              <a:t>The concept started with OO but applies to microservices.</a:t>
            </a:r>
          </a:p>
          <a:p>
            <a:r>
              <a:rPr lang="en-US" sz="1800" dirty="0"/>
              <a:t>We will focus on the “S” for now.</a:t>
            </a:r>
          </a:p>
          <a:p>
            <a:r>
              <a:rPr lang="en-US" sz="1800" dirty="0"/>
              <a:t>For our project purposes,</a:t>
            </a:r>
            <a:br>
              <a:rPr lang="en-US" sz="1800" dirty="0"/>
            </a:br>
            <a:r>
              <a:rPr lang="en-US" sz="1800" dirty="0"/>
              <a:t>a thing can be:</a:t>
            </a:r>
          </a:p>
          <a:p>
            <a:pPr lvl="1"/>
            <a:r>
              <a:rPr lang="en-US" sz="1600" dirty="0"/>
              <a:t>A user profile service</a:t>
            </a:r>
          </a:p>
          <a:p>
            <a:pPr lvl="1"/>
            <a:r>
              <a:rPr lang="en-US" sz="1600" dirty="0"/>
              <a:t>Or</a:t>
            </a:r>
          </a:p>
          <a:p>
            <a:pPr lvl="1"/>
            <a:r>
              <a:rPr lang="en-US" sz="1600" dirty="0"/>
              <a:t>A commerce catalog service</a:t>
            </a:r>
          </a:p>
          <a:p>
            <a:pPr lvl="1"/>
            <a:r>
              <a:rPr lang="en-US" sz="1600" dirty="0"/>
              <a:t>Or</a:t>
            </a:r>
          </a:p>
          <a:p>
            <a:pPr lvl="1"/>
            <a:r>
              <a:rPr lang="en-US" sz="1600" dirty="0"/>
              <a:t>...</a:t>
            </a:r>
          </a:p>
          <a:p>
            <a:pPr marL="457200" lvl="1" indent="0">
              <a:buNone/>
            </a:pPr>
            <a:r>
              <a:rPr lang="en-US" sz="1600" dirty="0"/>
              <a:t>But not both.</a:t>
            </a:r>
          </a:p>
        </p:txBody>
      </p:sp>
      <p:sp>
        <p:nvSpPr>
          <p:cNvPr id="3" name="Title 2">
            <a:extLst>
              <a:ext uri="{FF2B5EF4-FFF2-40B4-BE49-F238E27FC236}">
                <a16:creationId xmlns:a16="http://schemas.microsoft.com/office/drawing/2014/main" id="{85DF5D11-BD9F-C143-88B0-0F03532A819D}"/>
              </a:ext>
            </a:extLst>
          </p:cNvPr>
          <p:cNvSpPr>
            <a:spLocks noGrp="1"/>
          </p:cNvSpPr>
          <p:nvPr>
            <p:ph type="title"/>
          </p:nvPr>
        </p:nvSpPr>
        <p:spPr/>
        <p:txBody>
          <a:bodyPr/>
          <a:lstStyle/>
          <a:p>
            <a:r>
              <a:rPr lang="en-US" dirty="0"/>
              <a:t>SOLID Principles</a:t>
            </a:r>
          </a:p>
        </p:txBody>
      </p:sp>
      <p:pic>
        <p:nvPicPr>
          <p:cNvPr id="1026" name="Picture 2">
            <a:extLst>
              <a:ext uri="{FF2B5EF4-FFF2-40B4-BE49-F238E27FC236}">
                <a16:creationId xmlns:a16="http://schemas.microsoft.com/office/drawing/2014/main" id="{C4469CB3-ECE3-5244-8AB1-013930E46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219676"/>
            <a:ext cx="5943600" cy="242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504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5CAEF-BE02-5D4F-8E13-E75CE4CDFEC6}"/>
              </a:ext>
            </a:extLst>
          </p:cNvPr>
          <p:cNvSpPr>
            <a:spLocks noGrp="1"/>
          </p:cNvSpPr>
          <p:nvPr>
            <p:ph type="title"/>
          </p:nvPr>
        </p:nvSpPr>
        <p:spPr/>
        <p:txBody>
          <a:bodyPr/>
          <a:lstStyle/>
          <a:p>
            <a:r>
              <a:rPr lang="en-US" dirty="0"/>
              <a:t>12 Factor Applications</a:t>
            </a:r>
          </a:p>
        </p:txBody>
      </p:sp>
      <p:pic>
        <p:nvPicPr>
          <p:cNvPr id="4" name="Picture 3">
            <a:extLst>
              <a:ext uri="{FF2B5EF4-FFF2-40B4-BE49-F238E27FC236}">
                <a16:creationId xmlns:a16="http://schemas.microsoft.com/office/drawing/2014/main" id="{E934B32E-E251-2449-AF67-306D9A7CA9C4}"/>
              </a:ext>
            </a:extLst>
          </p:cNvPr>
          <p:cNvPicPr>
            <a:picLocks noChangeAspect="1"/>
          </p:cNvPicPr>
          <p:nvPr/>
        </p:nvPicPr>
        <p:blipFill>
          <a:blip r:embed="rId2"/>
          <a:stretch>
            <a:fillRect/>
          </a:stretch>
        </p:blipFill>
        <p:spPr>
          <a:xfrm>
            <a:off x="685800" y="742950"/>
            <a:ext cx="7086600" cy="3898822"/>
          </a:xfrm>
          <a:prstGeom prst="rect">
            <a:avLst/>
          </a:prstGeom>
        </p:spPr>
      </p:pic>
      <p:sp>
        <p:nvSpPr>
          <p:cNvPr id="5" name="Rectangle 4">
            <a:extLst>
              <a:ext uri="{FF2B5EF4-FFF2-40B4-BE49-F238E27FC236}">
                <a16:creationId xmlns:a16="http://schemas.microsoft.com/office/drawing/2014/main" id="{9A88D20B-436C-0F4D-9D36-E12820AF6E8A}"/>
              </a:ext>
            </a:extLst>
          </p:cNvPr>
          <p:cNvSpPr/>
          <p:nvPr/>
        </p:nvSpPr>
        <p:spPr>
          <a:xfrm>
            <a:off x="-20169" y="444319"/>
            <a:ext cx="8991599" cy="369332"/>
          </a:xfrm>
          <a:prstGeom prst="rect">
            <a:avLst/>
          </a:prstGeom>
        </p:spPr>
        <p:txBody>
          <a:bodyPr wrap="square">
            <a:spAutoFit/>
          </a:bodyPr>
          <a:lstStyle/>
          <a:p>
            <a:r>
              <a:rPr lang="en-US" dirty="0"/>
              <a:t>https://</a:t>
            </a:r>
            <a:r>
              <a:rPr lang="en-US" dirty="0" err="1"/>
              <a:t>dzone.com</a:t>
            </a:r>
            <a:r>
              <a:rPr lang="en-US" dirty="0"/>
              <a:t>/articles/12-factor-app-principles-and-cloud-native-microser</a:t>
            </a:r>
          </a:p>
        </p:txBody>
      </p:sp>
    </p:spTree>
    <p:extLst>
      <p:ext uri="{BB962C8B-B14F-4D97-AF65-F5344CB8AC3E}">
        <p14:creationId xmlns:p14="http://schemas.microsoft.com/office/powerpoint/2010/main" val="4285363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59AF0-495A-1F47-9B5F-6E328846688B}"/>
              </a:ext>
            </a:extLst>
          </p:cNvPr>
          <p:cNvSpPr>
            <a:spLocks noGrp="1"/>
          </p:cNvSpPr>
          <p:nvPr>
            <p:ph type="title"/>
          </p:nvPr>
        </p:nvSpPr>
        <p:spPr/>
        <p:txBody>
          <a:bodyPr/>
          <a:lstStyle/>
          <a:p>
            <a:r>
              <a:rPr lang="en-US" dirty="0"/>
              <a:t>Microservices Scalability Cube</a:t>
            </a:r>
          </a:p>
        </p:txBody>
      </p:sp>
      <p:pic>
        <p:nvPicPr>
          <p:cNvPr id="4" name="Picture 3">
            <a:extLst>
              <a:ext uri="{FF2B5EF4-FFF2-40B4-BE49-F238E27FC236}">
                <a16:creationId xmlns:a16="http://schemas.microsoft.com/office/drawing/2014/main" id="{D64E7DC8-D818-694D-98B7-7031DCC0A41C}"/>
              </a:ext>
            </a:extLst>
          </p:cNvPr>
          <p:cNvPicPr>
            <a:picLocks noChangeAspect="1"/>
          </p:cNvPicPr>
          <p:nvPr/>
        </p:nvPicPr>
        <p:blipFill>
          <a:blip r:embed="rId2"/>
          <a:stretch>
            <a:fillRect/>
          </a:stretch>
        </p:blipFill>
        <p:spPr>
          <a:xfrm>
            <a:off x="76200" y="685278"/>
            <a:ext cx="5097294" cy="3962400"/>
          </a:xfrm>
          <a:prstGeom prst="rect">
            <a:avLst/>
          </a:prstGeom>
        </p:spPr>
      </p:pic>
      <p:sp>
        <p:nvSpPr>
          <p:cNvPr id="5" name="Rectangle 4">
            <a:extLst>
              <a:ext uri="{FF2B5EF4-FFF2-40B4-BE49-F238E27FC236}">
                <a16:creationId xmlns:a16="http://schemas.microsoft.com/office/drawing/2014/main" id="{77BEAC4A-BE25-AA45-97F4-B750FE9EB721}"/>
              </a:ext>
            </a:extLst>
          </p:cNvPr>
          <p:cNvSpPr/>
          <p:nvPr/>
        </p:nvSpPr>
        <p:spPr>
          <a:xfrm>
            <a:off x="3581400" y="1276350"/>
            <a:ext cx="1371600" cy="152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EC8C6249-4611-4746-ABB5-5FB67397D4D1}"/>
              </a:ext>
            </a:extLst>
          </p:cNvPr>
          <p:cNvSpPr>
            <a:spLocks noGrp="1"/>
          </p:cNvSpPr>
          <p:nvPr>
            <p:ph idx="1"/>
          </p:nvPr>
        </p:nvSpPr>
        <p:spPr>
          <a:xfrm>
            <a:off x="4191000" y="1200150"/>
            <a:ext cx="4800600" cy="3429000"/>
          </a:xfrm>
        </p:spPr>
        <p:txBody>
          <a:bodyPr/>
          <a:lstStyle/>
          <a:p>
            <a:r>
              <a:rPr lang="en-US" sz="1400" dirty="0"/>
              <a:t>X-axis scaling consists of running multiple copies of an application behind a load balancer. If there are N copies then each copy handles 1/N of the load. This is a simple, commonly used approach of scaling an application.</a:t>
            </a:r>
            <a:br>
              <a:rPr lang="en-US" sz="1400" dirty="0"/>
            </a:br>
            <a:endParaRPr lang="en-US" sz="1400" dirty="0"/>
          </a:p>
          <a:p>
            <a:r>
              <a:rPr lang="en-US" sz="1400" dirty="0"/>
              <a:t>Y-axis axis scaling splits the application into multiple, different services. Each service is responsible for one or more closely related functions.</a:t>
            </a:r>
            <a:br>
              <a:rPr lang="en-US" sz="1400" dirty="0"/>
            </a:br>
            <a:endParaRPr lang="en-US" sz="1400" dirty="0"/>
          </a:p>
          <a:p>
            <a:r>
              <a:rPr lang="en-US" sz="1400" dirty="0"/>
              <a:t>When using Z-axis scaling each server runs an identical copy of the code. In this respect, it’s similar to X-axis scaling. The big difference is that each server is responsible for only a subset of the data. Some component of the system is responsible for routing each request to the appropriate server</a:t>
            </a:r>
          </a:p>
        </p:txBody>
      </p:sp>
      <p:sp>
        <p:nvSpPr>
          <p:cNvPr id="6" name="Rectangle 5">
            <a:extLst>
              <a:ext uri="{FF2B5EF4-FFF2-40B4-BE49-F238E27FC236}">
                <a16:creationId xmlns:a16="http://schemas.microsoft.com/office/drawing/2014/main" id="{A8FBB0EF-04A4-364D-A5EA-A478FBF541B9}"/>
              </a:ext>
            </a:extLst>
          </p:cNvPr>
          <p:cNvSpPr/>
          <p:nvPr/>
        </p:nvSpPr>
        <p:spPr>
          <a:xfrm>
            <a:off x="2819400" y="514350"/>
            <a:ext cx="5097294" cy="369332"/>
          </a:xfrm>
          <a:prstGeom prst="rect">
            <a:avLst/>
          </a:prstGeom>
        </p:spPr>
        <p:txBody>
          <a:bodyPr wrap="square">
            <a:spAutoFit/>
          </a:bodyPr>
          <a:lstStyle/>
          <a:p>
            <a:r>
              <a:rPr lang="en-US" dirty="0"/>
              <a:t>https://</a:t>
            </a:r>
            <a:r>
              <a:rPr lang="en-US" dirty="0" err="1"/>
              <a:t>microservices.io</a:t>
            </a:r>
            <a:r>
              <a:rPr lang="en-US" dirty="0"/>
              <a:t>/articles/</a:t>
            </a:r>
            <a:r>
              <a:rPr lang="en-US" dirty="0" err="1"/>
              <a:t>scalecube.html</a:t>
            </a:r>
            <a:endParaRPr lang="en-US" dirty="0"/>
          </a:p>
        </p:txBody>
      </p:sp>
    </p:spTree>
    <p:extLst>
      <p:ext uri="{BB962C8B-B14F-4D97-AF65-F5344CB8AC3E}">
        <p14:creationId xmlns:p14="http://schemas.microsoft.com/office/powerpoint/2010/main" val="550434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A0F6D3-401C-C646-A4D6-46AED2822C1F}"/>
              </a:ext>
            </a:extLst>
          </p:cNvPr>
          <p:cNvSpPr>
            <a:spLocks noGrp="1"/>
          </p:cNvSpPr>
          <p:nvPr>
            <p:ph type="title"/>
          </p:nvPr>
        </p:nvSpPr>
        <p:spPr/>
        <p:txBody>
          <a:bodyPr/>
          <a:lstStyle/>
          <a:p>
            <a:r>
              <a:rPr lang="en-US" dirty="0"/>
              <a:t>XYZ – Scaling</a:t>
            </a:r>
          </a:p>
        </p:txBody>
      </p:sp>
      <p:pic>
        <p:nvPicPr>
          <p:cNvPr id="4" name="Picture 3">
            <a:extLst>
              <a:ext uri="{FF2B5EF4-FFF2-40B4-BE49-F238E27FC236}">
                <a16:creationId xmlns:a16="http://schemas.microsoft.com/office/drawing/2014/main" id="{0C2E2ABA-6018-A441-A80E-E4CE69616F35}"/>
              </a:ext>
            </a:extLst>
          </p:cNvPr>
          <p:cNvPicPr>
            <a:picLocks noChangeAspect="1"/>
          </p:cNvPicPr>
          <p:nvPr/>
        </p:nvPicPr>
        <p:blipFill>
          <a:blip r:embed="rId2"/>
          <a:stretch>
            <a:fillRect/>
          </a:stretch>
        </p:blipFill>
        <p:spPr>
          <a:xfrm>
            <a:off x="172570" y="527497"/>
            <a:ext cx="2515654" cy="1358453"/>
          </a:xfrm>
          <a:prstGeom prst="rect">
            <a:avLst/>
          </a:prstGeom>
        </p:spPr>
      </p:pic>
      <p:pic>
        <p:nvPicPr>
          <p:cNvPr id="5" name="Picture 4">
            <a:extLst>
              <a:ext uri="{FF2B5EF4-FFF2-40B4-BE49-F238E27FC236}">
                <a16:creationId xmlns:a16="http://schemas.microsoft.com/office/drawing/2014/main" id="{B21BE5A8-47C5-E443-8A6F-C9201F0C31D8}"/>
              </a:ext>
            </a:extLst>
          </p:cNvPr>
          <p:cNvPicPr>
            <a:picLocks noChangeAspect="1"/>
          </p:cNvPicPr>
          <p:nvPr/>
        </p:nvPicPr>
        <p:blipFill>
          <a:blip r:embed="rId3"/>
          <a:stretch>
            <a:fillRect/>
          </a:stretch>
        </p:blipFill>
        <p:spPr>
          <a:xfrm>
            <a:off x="4114800" y="458263"/>
            <a:ext cx="4802809" cy="1508382"/>
          </a:xfrm>
          <a:prstGeom prst="rect">
            <a:avLst/>
          </a:prstGeom>
        </p:spPr>
      </p:pic>
      <p:pic>
        <p:nvPicPr>
          <p:cNvPr id="6" name="Picture 5">
            <a:extLst>
              <a:ext uri="{FF2B5EF4-FFF2-40B4-BE49-F238E27FC236}">
                <a16:creationId xmlns:a16="http://schemas.microsoft.com/office/drawing/2014/main" id="{9EB1EB43-3490-4543-9D95-C7C7ED070592}"/>
              </a:ext>
            </a:extLst>
          </p:cNvPr>
          <p:cNvPicPr>
            <a:picLocks noChangeAspect="1"/>
          </p:cNvPicPr>
          <p:nvPr/>
        </p:nvPicPr>
        <p:blipFill>
          <a:blip r:embed="rId4"/>
          <a:stretch>
            <a:fillRect/>
          </a:stretch>
        </p:blipFill>
        <p:spPr>
          <a:xfrm>
            <a:off x="239189" y="2003314"/>
            <a:ext cx="4376376" cy="1367618"/>
          </a:xfrm>
          <a:prstGeom prst="rect">
            <a:avLst/>
          </a:prstGeom>
        </p:spPr>
      </p:pic>
      <p:pic>
        <p:nvPicPr>
          <p:cNvPr id="7" name="Picture 6">
            <a:extLst>
              <a:ext uri="{FF2B5EF4-FFF2-40B4-BE49-F238E27FC236}">
                <a16:creationId xmlns:a16="http://schemas.microsoft.com/office/drawing/2014/main" id="{1C031661-8036-0147-ADCF-34DDE762A13B}"/>
              </a:ext>
            </a:extLst>
          </p:cNvPr>
          <p:cNvPicPr>
            <a:picLocks noChangeAspect="1"/>
          </p:cNvPicPr>
          <p:nvPr/>
        </p:nvPicPr>
        <p:blipFill>
          <a:blip r:embed="rId5"/>
          <a:stretch>
            <a:fillRect/>
          </a:stretch>
        </p:blipFill>
        <p:spPr>
          <a:xfrm>
            <a:off x="4804789" y="2198253"/>
            <a:ext cx="3875611" cy="1995940"/>
          </a:xfrm>
          <a:prstGeom prst="rect">
            <a:avLst/>
          </a:prstGeom>
        </p:spPr>
      </p:pic>
      <p:sp>
        <p:nvSpPr>
          <p:cNvPr id="8" name="TextBox 7">
            <a:extLst>
              <a:ext uri="{FF2B5EF4-FFF2-40B4-BE49-F238E27FC236}">
                <a16:creationId xmlns:a16="http://schemas.microsoft.com/office/drawing/2014/main" id="{D1EE016F-8C49-D24E-ABAF-2A55171B884B}"/>
              </a:ext>
            </a:extLst>
          </p:cNvPr>
          <p:cNvSpPr txBox="1"/>
          <p:nvPr/>
        </p:nvSpPr>
        <p:spPr>
          <a:xfrm>
            <a:off x="97424" y="3576329"/>
            <a:ext cx="5181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three dimensions.</a:t>
            </a:r>
          </a:p>
          <a:p>
            <a:pPr marL="285750" indent="-285750">
              <a:buFont typeface="Arial" panose="020B0604020202020204" pitchFamily="34" charset="0"/>
              <a:buChar char="•"/>
            </a:pPr>
            <a:r>
              <a:rPr lang="en-US" sz="1600" dirty="0"/>
              <a:t>A complete solution/environment typical is a mix</a:t>
            </a:r>
            <a:br>
              <a:rPr lang="en-US" sz="1600" dirty="0"/>
            </a:br>
            <a:r>
              <a:rPr lang="en-US" sz="1600" dirty="0"/>
              <a:t>and composition of patterns.</a:t>
            </a:r>
          </a:p>
          <a:p>
            <a:pPr marL="285750" indent="-285750">
              <a:buFont typeface="Arial" panose="020B0604020202020204" pitchFamily="34" charset="0"/>
              <a:buChar char="•"/>
            </a:pPr>
            <a:r>
              <a:rPr lang="en-US" sz="1600" dirty="0"/>
              <a:t>Application design and data access determines </a:t>
            </a:r>
            <a:r>
              <a:rPr lang="en-US" sz="1600" dirty="0" err="1"/>
              <a:t>opitions</a:t>
            </a:r>
            <a:r>
              <a:rPr lang="en-US" sz="1600" dirty="0"/>
              <a:t>.</a:t>
            </a:r>
          </a:p>
        </p:txBody>
      </p:sp>
    </p:spTree>
    <p:extLst>
      <p:ext uri="{BB962C8B-B14F-4D97-AF65-F5344CB8AC3E}">
        <p14:creationId xmlns:p14="http://schemas.microsoft.com/office/powerpoint/2010/main" val="4046555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206F43-57CE-F245-B51E-B0DBA1E9E48A}"/>
              </a:ext>
            </a:extLst>
          </p:cNvPr>
          <p:cNvSpPr>
            <a:spLocks noGrp="1"/>
          </p:cNvSpPr>
          <p:nvPr>
            <p:ph idx="1"/>
          </p:nvPr>
        </p:nvSpPr>
        <p:spPr>
          <a:xfrm>
            <a:off x="86284" y="552450"/>
            <a:ext cx="8839200" cy="4038600"/>
          </a:xfrm>
        </p:spPr>
        <p:txBody>
          <a:bodyPr/>
          <a:lstStyle/>
          <a:p>
            <a:r>
              <a:rPr lang="en-US" sz="1600" dirty="0"/>
              <a:t>“software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(https://</a:t>
            </a:r>
            <a:r>
              <a:rPr lang="en-US" sz="1600" dirty="0" err="1"/>
              <a:t>en.wikipedia.org</a:t>
            </a:r>
            <a:r>
              <a:rPr lang="en-US" sz="1600" dirty="0"/>
              <a:t>/wiki/</a:t>
            </a:r>
            <a:r>
              <a:rPr lang="en-US" sz="1600" dirty="0" err="1"/>
              <a:t>Software_design_pattern</a:t>
            </a:r>
            <a:r>
              <a:rPr lang="en-US" sz="1600" dirty="0"/>
              <a:t>)</a:t>
            </a:r>
          </a:p>
          <a:p>
            <a:r>
              <a:rPr lang="en-US" sz="1600" dirty="0"/>
              <a:t>“An anti-pattern is a common response to a recurring problem that is usually ineffective and risks being highly counterproductive.”</a:t>
            </a:r>
            <a:br>
              <a:rPr lang="en-US" sz="1600" dirty="0"/>
            </a:br>
            <a:r>
              <a:rPr lang="en-US" sz="1600" dirty="0"/>
              <a:t>(https://</a:t>
            </a:r>
            <a:r>
              <a:rPr lang="en-US" sz="1600" dirty="0" err="1"/>
              <a:t>en.wikipedia.org</a:t>
            </a:r>
            <a:r>
              <a:rPr lang="en-US" sz="1600" dirty="0"/>
              <a:t>/wiki/Anti-pattern)</a:t>
            </a:r>
          </a:p>
        </p:txBody>
      </p:sp>
      <p:sp>
        <p:nvSpPr>
          <p:cNvPr id="3" name="Title 2">
            <a:extLst>
              <a:ext uri="{FF2B5EF4-FFF2-40B4-BE49-F238E27FC236}">
                <a16:creationId xmlns:a16="http://schemas.microsoft.com/office/drawing/2014/main" id="{4FF8ED3D-5883-3C45-9B7B-9346D6E04548}"/>
              </a:ext>
            </a:extLst>
          </p:cNvPr>
          <p:cNvSpPr>
            <a:spLocks noGrp="1"/>
          </p:cNvSpPr>
          <p:nvPr>
            <p:ph type="title"/>
          </p:nvPr>
        </p:nvSpPr>
        <p:spPr/>
        <p:txBody>
          <a:bodyPr/>
          <a:lstStyle/>
          <a:p>
            <a:r>
              <a:rPr lang="en-US" dirty="0"/>
              <a:t>Patterns and Anti-patterns</a:t>
            </a:r>
          </a:p>
        </p:txBody>
      </p:sp>
      <p:pic>
        <p:nvPicPr>
          <p:cNvPr id="2050" name="Picture 2" descr="Cat bath meme">
            <a:extLst>
              <a:ext uri="{FF2B5EF4-FFF2-40B4-BE49-F238E27FC236}">
                <a16:creationId xmlns:a16="http://schemas.microsoft.com/office/drawing/2014/main" id="{828986E3-373B-504E-95F4-E1AD124E3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43305"/>
            <a:ext cx="157162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F9527FE-320F-5D46-8AE9-BDCECB6DC59B}"/>
              </a:ext>
            </a:extLst>
          </p:cNvPr>
          <p:cNvPicPr>
            <a:picLocks noChangeAspect="1"/>
          </p:cNvPicPr>
          <p:nvPr/>
        </p:nvPicPr>
        <p:blipFill>
          <a:blip r:embed="rId3"/>
          <a:stretch>
            <a:fillRect/>
          </a:stretch>
        </p:blipFill>
        <p:spPr>
          <a:xfrm>
            <a:off x="4582084" y="2229029"/>
            <a:ext cx="4343400" cy="1915263"/>
          </a:xfrm>
          <a:prstGeom prst="rect">
            <a:avLst/>
          </a:prstGeom>
        </p:spPr>
      </p:pic>
      <p:sp>
        <p:nvSpPr>
          <p:cNvPr id="5" name="Right Arrow 4">
            <a:extLst>
              <a:ext uri="{FF2B5EF4-FFF2-40B4-BE49-F238E27FC236}">
                <a16:creationId xmlns:a16="http://schemas.microsoft.com/office/drawing/2014/main" id="{C01E9C08-3551-AF4E-BD1E-6789E3E5EB05}"/>
              </a:ext>
            </a:extLst>
          </p:cNvPr>
          <p:cNvSpPr/>
          <p:nvPr/>
        </p:nvSpPr>
        <p:spPr>
          <a:xfrm>
            <a:off x="2286000" y="3409950"/>
            <a:ext cx="1828800" cy="4572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7F9AA9-171C-BA44-9A04-33CC9CE6EF68}"/>
              </a:ext>
            </a:extLst>
          </p:cNvPr>
          <p:cNvSpPr/>
          <p:nvPr/>
        </p:nvSpPr>
        <p:spPr>
          <a:xfrm>
            <a:off x="4775902" y="1962150"/>
            <a:ext cx="4267200" cy="276999"/>
          </a:xfrm>
          <a:prstGeom prst="rect">
            <a:avLst/>
          </a:prstGeom>
        </p:spPr>
        <p:txBody>
          <a:bodyPr wrap="square">
            <a:spAutoFit/>
          </a:bodyPr>
          <a:lstStyle/>
          <a:p>
            <a:r>
              <a:rPr lang="en-US" sz="1200" dirty="0"/>
              <a:t>https://</a:t>
            </a:r>
            <a:r>
              <a:rPr lang="en-US" sz="1200" dirty="0" err="1"/>
              <a:t>microservices.io</a:t>
            </a:r>
            <a:r>
              <a:rPr lang="en-US" sz="1200" dirty="0"/>
              <a:t>/patterns/data/database-per-</a:t>
            </a:r>
            <a:r>
              <a:rPr lang="en-US" sz="1200" dirty="0" err="1"/>
              <a:t>service.html</a:t>
            </a:r>
            <a:endParaRPr lang="en-US" sz="1200" dirty="0"/>
          </a:p>
        </p:txBody>
      </p:sp>
      <p:sp>
        <p:nvSpPr>
          <p:cNvPr id="7" name="TextBox 6">
            <a:extLst>
              <a:ext uri="{FF2B5EF4-FFF2-40B4-BE49-F238E27FC236}">
                <a16:creationId xmlns:a16="http://schemas.microsoft.com/office/drawing/2014/main" id="{730422D9-30A5-E740-A68F-6AC5024E3DB9}"/>
              </a:ext>
            </a:extLst>
          </p:cNvPr>
          <p:cNvSpPr txBox="1"/>
          <p:nvPr/>
        </p:nvSpPr>
        <p:spPr>
          <a:xfrm>
            <a:off x="4163814" y="4144292"/>
            <a:ext cx="2745688" cy="523220"/>
          </a:xfrm>
          <a:prstGeom prst="rect">
            <a:avLst/>
          </a:prstGeom>
          <a:noFill/>
        </p:spPr>
        <p:txBody>
          <a:bodyPr wrap="none" rtlCol="0">
            <a:spAutoFit/>
          </a:bodyPr>
          <a:lstStyle/>
          <a:p>
            <a:pPr algn="ctr"/>
            <a:r>
              <a:rPr lang="en-US" sz="1400" dirty="0"/>
              <a:t>Prevents independent evolution by</a:t>
            </a:r>
            <a:br>
              <a:rPr lang="en-US" sz="1400" dirty="0"/>
            </a:br>
            <a:r>
              <a:rPr lang="en-US" sz="1400" dirty="0"/>
              <a:t>creating dependency.</a:t>
            </a:r>
          </a:p>
        </p:txBody>
      </p:sp>
    </p:spTree>
    <p:extLst>
      <p:ext uri="{BB962C8B-B14F-4D97-AF65-F5344CB8AC3E}">
        <p14:creationId xmlns:p14="http://schemas.microsoft.com/office/powerpoint/2010/main" val="2872500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786FCA-5AE0-374B-AF02-D24669756245}"/>
              </a:ext>
            </a:extLst>
          </p:cNvPr>
          <p:cNvSpPr>
            <a:spLocks noGrp="1"/>
          </p:cNvSpPr>
          <p:nvPr>
            <p:ph idx="1"/>
          </p:nvPr>
        </p:nvSpPr>
        <p:spPr/>
        <p:txBody>
          <a:bodyPr/>
          <a:lstStyle/>
          <a:p>
            <a:r>
              <a:rPr lang="en-US" dirty="0"/>
              <a:t>You are going to build 3 microservices. The exact ones you build will depend on the business/application problem you choose. My examples will be:</a:t>
            </a:r>
          </a:p>
          <a:p>
            <a:pPr lvl="1"/>
            <a:r>
              <a:rPr lang="en-US" dirty="0"/>
              <a:t>Customer registration and information. (Mandatory for all teams)</a:t>
            </a:r>
          </a:p>
          <a:p>
            <a:pPr lvl="1"/>
            <a:r>
              <a:rPr lang="en-US" dirty="0"/>
              <a:t>Catalog (Things I am selling)</a:t>
            </a:r>
          </a:p>
          <a:p>
            <a:pPr lvl="1"/>
            <a:r>
              <a:rPr lang="en-US" dirty="0"/>
              <a:t>Orders (Things people have bought and their status)</a:t>
            </a:r>
          </a:p>
          <a:p>
            <a:r>
              <a:rPr lang="en-US" dirty="0"/>
              <a:t>Databases:</a:t>
            </a:r>
          </a:p>
          <a:p>
            <a:pPr lvl="1"/>
            <a:r>
              <a:rPr lang="en-US" dirty="0"/>
              <a:t>Use RDS. You can use one RDS instance with 3 separate databases.</a:t>
            </a:r>
          </a:p>
          <a:p>
            <a:pPr lvl="1"/>
            <a:r>
              <a:rPr lang="en-US" dirty="0"/>
              <a:t>This approach is not good, but will simplify things for you.</a:t>
            </a:r>
          </a:p>
          <a:p>
            <a:r>
              <a:rPr lang="en-US" dirty="0"/>
              <a:t>You will deploy one of the services on each of:</a:t>
            </a:r>
          </a:p>
          <a:p>
            <a:pPr lvl="1"/>
            <a:r>
              <a:rPr lang="en-US" dirty="0"/>
              <a:t>EC2 – Directly on OS</a:t>
            </a:r>
          </a:p>
          <a:p>
            <a:pPr lvl="1"/>
            <a:r>
              <a:rPr lang="en-US" dirty="0"/>
              <a:t>Elastic Beanstalk</a:t>
            </a:r>
          </a:p>
          <a:p>
            <a:pPr lvl="1"/>
            <a:r>
              <a:rPr lang="en-US" dirty="0"/>
              <a:t>In a Docker container on an EC2 instance.</a:t>
            </a:r>
          </a:p>
          <a:p>
            <a:pPr lvl="1"/>
            <a:endParaRPr lang="en-US" dirty="0"/>
          </a:p>
        </p:txBody>
      </p:sp>
      <p:sp>
        <p:nvSpPr>
          <p:cNvPr id="3" name="Title 2">
            <a:extLst>
              <a:ext uri="{FF2B5EF4-FFF2-40B4-BE49-F238E27FC236}">
                <a16:creationId xmlns:a16="http://schemas.microsoft.com/office/drawing/2014/main" id="{51AFE488-229E-5742-8389-CE11F4B9C417}"/>
              </a:ext>
            </a:extLst>
          </p:cNvPr>
          <p:cNvSpPr>
            <a:spLocks noGrp="1"/>
          </p:cNvSpPr>
          <p:nvPr>
            <p:ph type="title"/>
          </p:nvPr>
        </p:nvSpPr>
        <p:spPr/>
        <p:txBody>
          <a:bodyPr/>
          <a:lstStyle/>
          <a:p>
            <a:r>
              <a:rPr lang="en-US" dirty="0"/>
              <a:t>Project Sprint 1</a:t>
            </a:r>
          </a:p>
        </p:txBody>
      </p:sp>
      <p:sp>
        <p:nvSpPr>
          <p:cNvPr id="4" name="TextBox 3">
            <a:extLst>
              <a:ext uri="{FF2B5EF4-FFF2-40B4-BE49-F238E27FC236}">
                <a16:creationId xmlns:a16="http://schemas.microsoft.com/office/drawing/2014/main" id="{2EEA6E62-4118-7B46-BB2D-C20784E1401F}"/>
              </a:ext>
            </a:extLst>
          </p:cNvPr>
          <p:cNvSpPr txBox="1"/>
          <p:nvPr/>
        </p:nvSpPr>
        <p:spPr>
          <a:xfrm>
            <a:off x="5943600" y="3562350"/>
            <a:ext cx="2369303" cy="646331"/>
          </a:xfrm>
          <a:prstGeom prst="rect">
            <a:avLst/>
          </a:prstGeom>
          <a:noFill/>
        </p:spPr>
        <p:txBody>
          <a:bodyPr wrap="none" rtlCol="0">
            <a:spAutoFit/>
          </a:bodyPr>
          <a:lstStyle/>
          <a:p>
            <a:r>
              <a:rPr lang="en-US" dirty="0"/>
              <a:t>We will discuss more in</a:t>
            </a:r>
          </a:p>
          <a:p>
            <a:r>
              <a:rPr lang="en-US" dirty="0"/>
              <a:t>This lecture.</a:t>
            </a:r>
          </a:p>
        </p:txBody>
      </p:sp>
    </p:spTree>
    <p:extLst>
      <p:ext uri="{BB962C8B-B14F-4D97-AF65-F5344CB8AC3E}">
        <p14:creationId xmlns:p14="http://schemas.microsoft.com/office/powerpoint/2010/main" val="290319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8102B9CC-7977-3A42-91F8-049EEB5A40A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416047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REST, Part I</a:t>
            </a:r>
            <a:endParaRPr lang="en-US" altLang="en-US" sz="1600" i="1" dirty="0">
              <a:solidFill>
                <a:schemeClr val="bg1"/>
              </a:solidFill>
            </a:endParaRPr>
          </a:p>
        </p:txBody>
      </p:sp>
      <p:sp>
        <p:nvSpPr>
          <p:cNvPr id="9" name="TextBox 11">
            <a:extLst>
              <a:ext uri="{FF2B5EF4-FFF2-40B4-BE49-F238E27FC236}">
                <a16:creationId xmlns:a16="http://schemas.microsoft.com/office/drawing/2014/main" id="{37D62420-5CD1-174B-B269-074CF20B4C69}"/>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69118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Concepts</a:t>
            </a:r>
          </a:p>
        </p:txBody>
      </p:sp>
      <p:sp>
        <p:nvSpPr>
          <p:cNvPr id="8" name="TextBox 11">
            <a:extLst>
              <a:ext uri="{FF2B5EF4-FFF2-40B4-BE49-F238E27FC236}">
                <a16:creationId xmlns:a16="http://schemas.microsoft.com/office/drawing/2014/main" id="{CFA33966-6571-7741-A66D-94D307367F86}"/>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906402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E3E9-EADB-1340-99E0-375591E053CF}"/>
              </a:ext>
            </a:extLst>
          </p:cNvPr>
          <p:cNvSpPr>
            <a:spLocks noGrp="1"/>
          </p:cNvSpPr>
          <p:nvPr>
            <p:ph type="title"/>
          </p:nvPr>
        </p:nvSpPr>
        <p:spPr/>
        <p:txBody>
          <a:bodyPr/>
          <a:lstStyle/>
          <a:p>
            <a:r>
              <a:rPr lang="en-US" dirty="0"/>
              <a:t>REST (https://</a:t>
            </a:r>
            <a:r>
              <a:rPr lang="en-US" dirty="0" err="1"/>
              <a:t>restfulapi.net</a:t>
            </a:r>
            <a:r>
              <a:rPr lang="en-US" dirty="0"/>
              <a:t>/)</a:t>
            </a:r>
          </a:p>
        </p:txBody>
      </p:sp>
      <p:sp>
        <p:nvSpPr>
          <p:cNvPr id="2" name="Content Placeholder 1">
            <a:extLst>
              <a:ext uri="{FF2B5EF4-FFF2-40B4-BE49-F238E27FC236}">
                <a16:creationId xmlns:a16="http://schemas.microsoft.com/office/drawing/2014/main" id="{954414DD-4582-1D4D-BCA3-89BEDF4E2213}"/>
              </a:ext>
            </a:extLst>
          </p:cNvPr>
          <p:cNvSpPr>
            <a:spLocks noGrp="1"/>
          </p:cNvSpPr>
          <p:nvPr>
            <p:ph idx="1"/>
          </p:nvPr>
        </p:nvSpPr>
        <p:spPr/>
        <p:txBody>
          <a:bodyPr/>
          <a:lstStyle/>
          <a:p>
            <a:pPr marL="0" indent="0">
              <a:buNone/>
            </a:pPr>
            <a:r>
              <a:rPr lang="en-US" sz="1100" b="1" dirty="0"/>
              <a:t>What is REST</a:t>
            </a:r>
          </a:p>
          <a:p>
            <a:r>
              <a:rPr lang="en-US" sz="1100" dirty="0"/>
              <a:t>REST is acronym for </a:t>
            </a:r>
            <a:r>
              <a:rPr lang="en-US" sz="1100" b="1" dirty="0" err="1"/>
              <a:t>RE</a:t>
            </a:r>
            <a:r>
              <a:rPr lang="en-US" sz="1100" dirty="0" err="1"/>
              <a:t>presentational</a:t>
            </a:r>
            <a:r>
              <a:rPr lang="en-US" sz="1100" dirty="0"/>
              <a:t> </a:t>
            </a:r>
            <a:r>
              <a:rPr lang="en-US" sz="1100" b="1" dirty="0"/>
              <a:t>S</a:t>
            </a:r>
            <a:r>
              <a:rPr lang="en-US" sz="1100" dirty="0"/>
              <a:t>tate </a:t>
            </a:r>
            <a:r>
              <a:rPr lang="en-US" sz="1100" b="1" dirty="0"/>
              <a:t>T</a:t>
            </a:r>
            <a:r>
              <a:rPr lang="en-US" sz="1100" dirty="0"/>
              <a:t>ransfer. It is architectural style for </a:t>
            </a:r>
            <a:r>
              <a:rPr lang="en-US" sz="1100" b="1" dirty="0"/>
              <a:t>distributed hypermedia systems</a:t>
            </a:r>
            <a:r>
              <a:rPr lang="en-US" sz="1100" dirty="0"/>
              <a:t> and was first presented by Roy Fielding in 2000 in his famous </a:t>
            </a:r>
            <a:r>
              <a:rPr lang="en-US" sz="1100" dirty="0">
                <a:hlinkClick r:id="rId2"/>
              </a:rPr>
              <a:t>dissertation</a:t>
            </a:r>
            <a:r>
              <a:rPr lang="en-US" sz="1100" dirty="0"/>
              <a:t>.</a:t>
            </a:r>
          </a:p>
          <a:p>
            <a:r>
              <a:rPr lang="en-US" sz="1100" dirty="0"/>
              <a:t>Like any other architectural style, REST also does have it’s own </a:t>
            </a:r>
            <a:r>
              <a:rPr lang="en-US" sz="1100" dirty="0">
                <a:hlinkClick r:id="rId3"/>
              </a:rPr>
              <a:t>6 guiding constraints</a:t>
            </a:r>
            <a:r>
              <a:rPr lang="en-US" sz="1100" dirty="0"/>
              <a:t> which must be satisfied if an interface needs to be referred as </a:t>
            </a:r>
            <a:r>
              <a:rPr lang="en-US" sz="1100" b="1" dirty="0"/>
              <a:t>RESTful</a:t>
            </a:r>
            <a:r>
              <a:rPr lang="en-US" sz="1100" dirty="0"/>
              <a:t>. These principles are listed below.</a:t>
            </a:r>
          </a:p>
          <a:p>
            <a:pPr marL="0" indent="0">
              <a:buNone/>
            </a:pPr>
            <a:r>
              <a:rPr lang="en-US" sz="1100" b="1" dirty="0"/>
              <a:t>Guiding Principles of REST</a:t>
            </a:r>
          </a:p>
          <a:p>
            <a:r>
              <a:rPr lang="en-US" sz="1100" b="1" dirty="0"/>
              <a:t>Client–server</a:t>
            </a:r>
            <a:r>
              <a:rPr lang="en-US" sz="1100" dirty="0"/>
              <a:t> – By separating the user interface concerns from the data storage concerns, we improve the portability of the user interface across multiple platforms and improve scalability by simplifying the server components.</a:t>
            </a:r>
          </a:p>
          <a:p>
            <a:r>
              <a:rPr lang="en-US" sz="1100" b="1" dirty="0"/>
              <a:t>Stateless</a:t>
            </a:r>
            <a:r>
              <a:rPr lang="en-US" sz="1100" dirty="0"/>
              <a:t> – Each request from client to server must contain all of the information necessary to understand the request, and cannot take advantage of any stored context on the server. Session state is therefore kept entirely on the client.</a:t>
            </a:r>
          </a:p>
          <a:p>
            <a:pPr marL="0" indent="0">
              <a:buNone/>
            </a:pPr>
            <a:endParaRPr lang="en-US" sz="1100" dirty="0"/>
          </a:p>
          <a:p>
            <a:endParaRPr lang="en-US" sz="1100" dirty="0"/>
          </a:p>
        </p:txBody>
      </p:sp>
      <p:sp>
        <p:nvSpPr>
          <p:cNvPr id="4" name="Content Placeholder 3">
            <a:extLst>
              <a:ext uri="{FF2B5EF4-FFF2-40B4-BE49-F238E27FC236}">
                <a16:creationId xmlns:a16="http://schemas.microsoft.com/office/drawing/2014/main" id="{CD422E29-A947-9946-BAD5-1D4D6F6AAA1B}"/>
              </a:ext>
            </a:extLst>
          </p:cNvPr>
          <p:cNvSpPr>
            <a:spLocks noGrp="1"/>
          </p:cNvSpPr>
          <p:nvPr>
            <p:ph idx="10"/>
          </p:nvPr>
        </p:nvSpPr>
        <p:spPr>
          <a:xfrm>
            <a:off x="4724400" y="536326"/>
            <a:ext cx="4191000" cy="4038600"/>
          </a:xfrm>
        </p:spPr>
        <p:txBody>
          <a:bodyPr/>
          <a:lstStyle/>
          <a:p>
            <a:r>
              <a:rPr lang="en-US" sz="1100" b="1" dirty="0"/>
              <a:t>Cacheable</a:t>
            </a:r>
            <a:r>
              <a:rPr lang="en-US" sz="1100" dirty="0"/>
              <a:t> – Cache constraints require that the data within a response to a request be implicitly or explicitly labeled as cacheable or non-cacheable. If a response is cacheable, then a client cache is given the right to reuse that response data for later, equivalent requests.</a:t>
            </a:r>
          </a:p>
          <a:p>
            <a:r>
              <a:rPr lang="en-US" sz="1100" b="1" dirty="0"/>
              <a:t>Uniform interface</a:t>
            </a:r>
            <a:r>
              <a:rPr lang="en-US" sz="1100" dirty="0"/>
              <a:t> – By applying the software engineering principle of generality to the component interface, the overall system architecture is simplified and the visibility of interactions is improved. In order to obtain a uniform interface, multiple architectural constraints are needed to guide the behavior of components. REST is defined by four interface constraints: identification of resources; manipulation of resources through representations; self-descriptive messages; and, hypermedia as the engine of application state.</a:t>
            </a:r>
          </a:p>
          <a:p>
            <a:r>
              <a:rPr lang="en-US" sz="1100" b="1" dirty="0"/>
              <a:t>Layered system</a:t>
            </a:r>
            <a:r>
              <a:rPr lang="en-US" sz="1100" dirty="0"/>
              <a:t> – The layered system style allows an architecture to be composed of hierarchical layers by constraining component behavior such that each component cannot “see” beyond the immediate layer with which they are interacting.</a:t>
            </a:r>
          </a:p>
          <a:p>
            <a:r>
              <a:rPr lang="en-US" sz="1100" b="1" dirty="0"/>
              <a:t>Code on demand (optional)</a:t>
            </a:r>
            <a:r>
              <a:rPr lang="en-US" sz="1100" dirty="0"/>
              <a:t> – REST allows client functionality to be extended by downloading and executing code in the form of applets or scripts. This simplifies clients by reducing the number of features required to be pre-implemented.</a:t>
            </a:r>
          </a:p>
          <a:p>
            <a:endParaRPr lang="en-US" sz="1100" dirty="0"/>
          </a:p>
        </p:txBody>
      </p:sp>
    </p:spTree>
    <p:extLst>
      <p:ext uri="{BB962C8B-B14F-4D97-AF65-F5344CB8AC3E}">
        <p14:creationId xmlns:p14="http://schemas.microsoft.com/office/powerpoint/2010/main" val="1402868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511C0-4C7C-094F-AD04-CD7218B6D54A}"/>
              </a:ext>
            </a:extLst>
          </p:cNvPr>
          <p:cNvSpPr>
            <a:spLocks noGrp="1"/>
          </p:cNvSpPr>
          <p:nvPr>
            <p:ph idx="1"/>
          </p:nvPr>
        </p:nvSpPr>
        <p:spPr>
          <a:xfrm>
            <a:off x="76200" y="505878"/>
            <a:ext cx="8666629" cy="4038600"/>
          </a:xfrm>
        </p:spPr>
        <p:txBody>
          <a:bodyPr/>
          <a:lstStyle/>
          <a:p>
            <a:pPr marL="0" indent="0">
              <a:buNone/>
            </a:pPr>
            <a:r>
              <a:rPr lang="en-US" sz="1400" b="1" dirty="0"/>
              <a:t>Resources are an abstraction. The application maps to create things and actions.</a:t>
            </a:r>
          </a:p>
          <a:p>
            <a:pPr marL="0" indent="0">
              <a:buNone/>
            </a:pPr>
            <a:r>
              <a:rPr lang="en-US" sz="1100" dirty="0"/>
              <a:t>“</a:t>
            </a:r>
            <a:r>
              <a:rPr lang="en-US" sz="1400" dirty="0"/>
              <a:t>A resource-oriented API is generally modeled as a resource hierarchy, where each node is either a </a:t>
            </a:r>
            <a:r>
              <a:rPr lang="en-US" sz="1400" i="1" dirty="0"/>
              <a:t>simple resource</a:t>
            </a:r>
            <a:r>
              <a:rPr lang="en-US" sz="1400" dirty="0"/>
              <a:t> or a </a:t>
            </a:r>
            <a:r>
              <a:rPr lang="en-US" sz="1400" i="1" dirty="0"/>
              <a:t>collection resource</a:t>
            </a:r>
            <a:r>
              <a:rPr lang="en-US" sz="1400" dirty="0"/>
              <a:t>. For convenience, they are often called a resource and a collection, respectively.</a:t>
            </a:r>
          </a:p>
          <a:p>
            <a:r>
              <a:rPr lang="en-US" sz="1400" dirty="0"/>
              <a:t>A collection contains a list of resources of </a:t>
            </a:r>
            <a:r>
              <a:rPr lang="en-US" sz="1400" b="1" dirty="0"/>
              <a:t>the same type</a:t>
            </a:r>
            <a:r>
              <a:rPr lang="en-US" sz="1400" dirty="0"/>
              <a:t>. For example, a user has a collection of contacts.</a:t>
            </a:r>
          </a:p>
          <a:p>
            <a:r>
              <a:rPr lang="en-US" sz="1400" dirty="0"/>
              <a:t>A resource has some state and zero or more sub-resources. Each sub-resource can be either a simple resource or a collection resource.</a:t>
            </a:r>
          </a:p>
          <a:p>
            <a:pPr marL="0" indent="0">
              <a:buNone/>
            </a:pPr>
            <a:r>
              <a:rPr lang="en-US" sz="1400" dirty="0"/>
              <a:t>For example, Gmail API has a collection of users, each user has a collection of messages, a collection of threads, a collection of labels, a profile resource, and several setting resources.</a:t>
            </a:r>
          </a:p>
          <a:p>
            <a:pPr marL="0" indent="0">
              <a:buNone/>
            </a:pPr>
            <a:r>
              <a:rPr lang="en-US" sz="1400" dirty="0"/>
              <a:t>While there is some conceptual alignment between storage</a:t>
            </a:r>
            <a:br>
              <a:rPr lang="en-US" sz="1400" dirty="0"/>
            </a:br>
            <a:r>
              <a:rPr lang="en-US" sz="1400" dirty="0"/>
              <a:t>systems and REST APIs, a service with a resource-oriented </a:t>
            </a:r>
            <a:br>
              <a:rPr lang="en-US" sz="1400" dirty="0"/>
            </a:br>
            <a:r>
              <a:rPr lang="en-US" sz="1400" dirty="0"/>
              <a:t>API is not necessarily a database, and has enormous flexibility </a:t>
            </a:r>
            <a:br>
              <a:rPr lang="en-US" sz="1400" dirty="0"/>
            </a:br>
            <a:r>
              <a:rPr lang="en-US" sz="1400" dirty="0"/>
              <a:t>in how it interprets resources and methods. </a:t>
            </a:r>
            <a:r>
              <a:rPr lang="en-US" sz="1400" dirty="0">
                <a:highlight>
                  <a:srgbClr val="FFFF00"/>
                </a:highlight>
              </a:rPr>
              <a:t>For example, </a:t>
            </a:r>
            <a:br>
              <a:rPr lang="en-US" sz="1400" dirty="0">
                <a:highlight>
                  <a:srgbClr val="FFFF00"/>
                </a:highlight>
              </a:rPr>
            </a:br>
            <a:r>
              <a:rPr lang="en-US" sz="1400" dirty="0">
                <a:highlight>
                  <a:srgbClr val="FFFF00"/>
                </a:highlight>
              </a:rPr>
              <a:t>creating a calendar event (resource) may create additional </a:t>
            </a:r>
            <a:br>
              <a:rPr lang="en-US" sz="1400" dirty="0">
                <a:highlight>
                  <a:srgbClr val="FFFF00"/>
                </a:highlight>
              </a:rPr>
            </a:br>
            <a:r>
              <a:rPr lang="en-US" sz="1400" dirty="0">
                <a:highlight>
                  <a:srgbClr val="FFFF00"/>
                </a:highlight>
              </a:rPr>
              <a:t>events for attendees, send email invitations to attendees, </a:t>
            </a:r>
            <a:br>
              <a:rPr lang="en-US" sz="1400" dirty="0">
                <a:highlight>
                  <a:srgbClr val="FFFF00"/>
                </a:highlight>
              </a:rPr>
            </a:br>
            <a:r>
              <a:rPr lang="en-US" sz="1400" dirty="0">
                <a:highlight>
                  <a:srgbClr val="FFFF00"/>
                </a:highlight>
              </a:rPr>
              <a:t>reserve conference rooms, and update video </a:t>
            </a:r>
            <a:br>
              <a:rPr lang="en-US" sz="1400" dirty="0">
                <a:highlight>
                  <a:srgbClr val="FFFF00"/>
                </a:highlight>
              </a:rPr>
            </a:br>
            <a:r>
              <a:rPr lang="en-US" sz="1400" dirty="0">
                <a:highlight>
                  <a:srgbClr val="FFFF00"/>
                </a:highlight>
              </a:rPr>
              <a:t>conference schedules.  (Emphasis added)</a:t>
            </a:r>
            <a:br>
              <a:rPr lang="en-US" sz="1400" dirty="0"/>
            </a:br>
            <a:r>
              <a:rPr lang="en-US" sz="1400" dirty="0"/>
              <a:t>(</a:t>
            </a:r>
            <a:r>
              <a:rPr lang="en-US" sz="1400" dirty="0">
                <a:hlinkClick r:id="rId2"/>
              </a:rPr>
              <a:t>https://cloud.google.com/apis/design/resources#resources</a:t>
            </a:r>
            <a:r>
              <a:rPr lang="en-US" sz="1400" dirty="0"/>
              <a:t>)</a:t>
            </a:r>
          </a:p>
          <a:p>
            <a:pPr marL="0" indent="0">
              <a:buNone/>
            </a:pPr>
            <a:br>
              <a:rPr lang="en-US" sz="1100" dirty="0"/>
            </a:br>
            <a:endParaRPr lang="en-US" sz="1100" dirty="0"/>
          </a:p>
        </p:txBody>
      </p:sp>
      <p:sp>
        <p:nvSpPr>
          <p:cNvPr id="3" name="Title 2">
            <a:extLst>
              <a:ext uri="{FF2B5EF4-FFF2-40B4-BE49-F238E27FC236}">
                <a16:creationId xmlns:a16="http://schemas.microsoft.com/office/drawing/2014/main" id="{BC316474-3A67-EF4B-B0BF-EA8B96995562}"/>
              </a:ext>
            </a:extLst>
          </p:cNvPr>
          <p:cNvSpPr>
            <a:spLocks noGrp="1"/>
          </p:cNvSpPr>
          <p:nvPr>
            <p:ph type="title"/>
          </p:nvPr>
        </p:nvSpPr>
        <p:spPr/>
        <p:txBody>
          <a:bodyPr/>
          <a:lstStyle/>
          <a:p>
            <a:r>
              <a:rPr lang="en-US" dirty="0"/>
              <a:t>Resources</a:t>
            </a:r>
          </a:p>
        </p:txBody>
      </p:sp>
      <p:pic>
        <p:nvPicPr>
          <p:cNvPr id="4" name="Picture 3">
            <a:extLst>
              <a:ext uri="{FF2B5EF4-FFF2-40B4-BE49-F238E27FC236}">
                <a16:creationId xmlns:a16="http://schemas.microsoft.com/office/drawing/2014/main" id="{878DB981-655C-8545-8216-DC51DB1BCBC0}"/>
              </a:ext>
            </a:extLst>
          </p:cNvPr>
          <p:cNvPicPr>
            <a:picLocks noChangeAspect="1"/>
          </p:cNvPicPr>
          <p:nvPr/>
        </p:nvPicPr>
        <p:blipFill>
          <a:blip r:embed="rId3"/>
          <a:stretch>
            <a:fillRect/>
          </a:stretch>
        </p:blipFill>
        <p:spPr>
          <a:xfrm>
            <a:off x="4651440" y="2493317"/>
            <a:ext cx="4303588" cy="1911034"/>
          </a:xfrm>
          <a:prstGeom prst="rect">
            <a:avLst/>
          </a:prstGeom>
        </p:spPr>
      </p:pic>
      <p:sp>
        <p:nvSpPr>
          <p:cNvPr id="5" name="Rectangle 4">
            <a:extLst>
              <a:ext uri="{FF2B5EF4-FFF2-40B4-BE49-F238E27FC236}">
                <a16:creationId xmlns:a16="http://schemas.microsoft.com/office/drawing/2014/main" id="{A1B4D89E-C602-C649-879F-0D2684572068}"/>
              </a:ext>
            </a:extLst>
          </p:cNvPr>
          <p:cNvSpPr/>
          <p:nvPr/>
        </p:nvSpPr>
        <p:spPr>
          <a:xfrm>
            <a:off x="4953000" y="4413673"/>
            <a:ext cx="3962400" cy="261610"/>
          </a:xfrm>
          <a:prstGeom prst="rect">
            <a:avLst/>
          </a:prstGeom>
        </p:spPr>
        <p:txBody>
          <a:bodyPr wrap="square">
            <a:spAutoFit/>
          </a:bodyPr>
          <a:lstStyle/>
          <a:p>
            <a:r>
              <a:rPr lang="en-US" sz="1100" dirty="0">
                <a:hlinkClick r:id="rId4"/>
              </a:rPr>
              <a:t>https://restful-api-design.readthedocs.io/en/latest/resources.html</a:t>
            </a:r>
            <a:r>
              <a:rPr lang="en-US" sz="1100" dirty="0"/>
              <a:t> </a:t>
            </a:r>
          </a:p>
        </p:txBody>
      </p:sp>
    </p:spTree>
    <p:extLst>
      <p:ext uri="{BB962C8B-B14F-4D97-AF65-F5344CB8AC3E}">
        <p14:creationId xmlns:p14="http://schemas.microsoft.com/office/powerpoint/2010/main" val="2846806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256EC0-FAE8-BC43-A1E7-83876314FBF4}"/>
              </a:ext>
            </a:extLst>
          </p:cNvPr>
          <p:cNvSpPr>
            <a:spLocks noGrp="1"/>
          </p:cNvSpPr>
          <p:nvPr>
            <p:ph idx="1"/>
          </p:nvPr>
        </p:nvSpPr>
        <p:spPr/>
        <p:txBody>
          <a:bodyPr/>
          <a:lstStyle/>
          <a:p>
            <a:r>
              <a:rPr lang="en-US" sz="1800" dirty="0"/>
              <a:t>When writing applications, we are used to writing functions or methods:</a:t>
            </a:r>
          </a:p>
          <a:p>
            <a:pPr lvl="1"/>
            <a:r>
              <a:rPr lang="en-US" sz="1600" dirty="0" err="1"/>
              <a:t>openAccount</a:t>
            </a:r>
            <a:r>
              <a:rPr lang="en-US" sz="1600" dirty="0"/>
              <a:t>(</a:t>
            </a:r>
            <a:r>
              <a:rPr lang="en-US" sz="1600" dirty="0" err="1"/>
              <a:t>last_name</a:t>
            </a:r>
            <a:r>
              <a:rPr lang="en-US" sz="1600" dirty="0"/>
              <a:t>, </a:t>
            </a:r>
            <a:r>
              <a:rPr lang="en-US" sz="1600" dirty="0" err="1"/>
              <a:t>first_name</a:t>
            </a:r>
            <a:r>
              <a:rPr lang="en-US" sz="1600" dirty="0"/>
              <a:t>, </a:t>
            </a:r>
            <a:r>
              <a:rPr lang="en-US" sz="1600" dirty="0" err="1"/>
              <a:t>tax_payer_id</a:t>
            </a:r>
            <a:r>
              <a:rPr lang="en-US" sz="1600" dirty="0"/>
              <a:t>)</a:t>
            </a:r>
          </a:p>
          <a:p>
            <a:pPr lvl="1"/>
            <a:r>
              <a:rPr lang="en-US" sz="1600" dirty="0" err="1"/>
              <a:t>account.deposit</a:t>
            </a:r>
            <a:r>
              <a:rPr lang="en-US" sz="1600" dirty="0"/>
              <a:t>(</a:t>
            </a:r>
            <a:r>
              <a:rPr lang="en-US" sz="1600" dirty="0" err="1"/>
              <a:t>deposit_amount</a:t>
            </a:r>
            <a:r>
              <a:rPr lang="en-US" sz="1600" dirty="0"/>
              <a:t>)</a:t>
            </a:r>
          </a:p>
          <a:p>
            <a:pPr lvl="1"/>
            <a:r>
              <a:rPr lang="en-US" sz="1600" dirty="0" err="1"/>
              <a:t>account.close</a:t>
            </a:r>
            <a:r>
              <a:rPr lang="en-US" sz="1600" dirty="0"/>
              <a:t>()</a:t>
            </a:r>
          </a:p>
          <a:p>
            <a:pPr marL="457200" lvl="1" indent="0">
              <a:buNone/>
            </a:pPr>
            <a:r>
              <a:rPr lang="en-US" sz="1600" dirty="0"/>
              <a:t>We can create and implement whatever functions we need.</a:t>
            </a:r>
          </a:p>
          <a:p>
            <a:r>
              <a:rPr lang="en-US" sz="1800" dirty="0"/>
              <a:t>REST only allows four methods:</a:t>
            </a:r>
          </a:p>
          <a:p>
            <a:pPr lvl="1"/>
            <a:r>
              <a:rPr lang="en-US" sz="1600" dirty="0"/>
              <a:t>POST: Create a resource</a:t>
            </a:r>
          </a:p>
          <a:p>
            <a:pPr lvl="1"/>
            <a:r>
              <a:rPr lang="en-US" sz="1600" dirty="0"/>
              <a:t>GET: Retrieve a resource</a:t>
            </a:r>
          </a:p>
          <a:p>
            <a:pPr lvl="1"/>
            <a:r>
              <a:rPr lang="en-US" sz="1600" dirty="0"/>
              <a:t>PUT: Update a resource</a:t>
            </a:r>
          </a:p>
          <a:p>
            <a:pPr lvl="1"/>
            <a:r>
              <a:rPr lang="en-US" sz="1600" dirty="0"/>
              <a:t>DELETE: Delete a resource</a:t>
            </a:r>
          </a:p>
          <a:p>
            <a:pPr marL="457200" lvl="1" indent="0">
              <a:buNone/>
            </a:pPr>
            <a:r>
              <a:rPr lang="en-US" sz="1600" dirty="0"/>
              <a:t>That’s it. That’s all you get.</a:t>
            </a:r>
          </a:p>
          <a:p>
            <a:pPr indent="-285750"/>
            <a:r>
              <a:rPr lang="en-US" sz="1800" dirty="0">
                <a:solidFill>
                  <a:srgbClr val="252525"/>
                </a:solidFill>
              </a:rPr>
              <a:t>A REST client needs no prior knowledge about how to interact with any particular application or server beyond a generic understanding of hypermedia.</a:t>
            </a:r>
            <a:endParaRPr lang="en-US" sz="1800" dirty="0"/>
          </a:p>
        </p:txBody>
      </p:sp>
      <p:sp>
        <p:nvSpPr>
          <p:cNvPr id="3" name="Title 2">
            <a:extLst>
              <a:ext uri="{FF2B5EF4-FFF2-40B4-BE49-F238E27FC236}">
                <a16:creationId xmlns:a16="http://schemas.microsoft.com/office/drawing/2014/main" id="{FDB8E604-7C76-7D45-81D0-B6B6FF66E37F}"/>
              </a:ext>
            </a:extLst>
          </p:cNvPr>
          <p:cNvSpPr>
            <a:spLocks noGrp="1"/>
          </p:cNvSpPr>
          <p:nvPr>
            <p:ph type="title"/>
          </p:nvPr>
        </p:nvSpPr>
        <p:spPr/>
        <p:txBody>
          <a:bodyPr/>
          <a:lstStyle/>
          <a:p>
            <a:r>
              <a:rPr lang="en-US" dirty="0"/>
              <a:t>REST – Resource Oriented</a:t>
            </a:r>
          </a:p>
        </p:txBody>
      </p:sp>
      <p:sp>
        <p:nvSpPr>
          <p:cNvPr id="4" name="Rectangle 3">
            <a:extLst>
              <a:ext uri="{FF2B5EF4-FFF2-40B4-BE49-F238E27FC236}">
                <a16:creationId xmlns:a16="http://schemas.microsoft.com/office/drawing/2014/main" id="{76440C34-93A6-BB46-9E23-141D30F7ABF5}"/>
              </a:ext>
            </a:extLst>
          </p:cNvPr>
          <p:cNvSpPr/>
          <p:nvPr/>
        </p:nvSpPr>
        <p:spPr>
          <a:xfrm>
            <a:off x="4191000" y="2343150"/>
            <a:ext cx="4572000" cy="1384995"/>
          </a:xfrm>
          <a:prstGeom prst="rect">
            <a:avLst/>
          </a:prstGeom>
        </p:spPr>
        <p:txBody>
          <a:bodyPr>
            <a:spAutoFit/>
          </a:bodyPr>
          <a:lstStyle/>
          <a:p>
            <a:r>
              <a:rPr lang="en-US" sz="1400" dirty="0">
                <a:solidFill>
                  <a:srgbClr val="202124"/>
                </a:solidFill>
                <a:latin typeface="Roboto" panose="020F0502020204030204" pitchFamily="34" charset="0"/>
              </a:rPr>
              <a:t>“The key characteristic of a resource-oriented API is that it emphasizes resources (data model) over the methods performed on the resources (functionality). A typical resource-oriented API exposes a large number of resources with a small number of methods.”</a:t>
            </a:r>
            <a:br>
              <a:rPr lang="en-US" sz="1400" dirty="0">
                <a:solidFill>
                  <a:srgbClr val="202124"/>
                </a:solidFill>
                <a:latin typeface="Roboto" panose="020F0502020204030204" pitchFamily="34" charset="0"/>
              </a:rPr>
            </a:br>
            <a:r>
              <a:rPr lang="en-US" sz="1200" dirty="0">
                <a:solidFill>
                  <a:srgbClr val="202124"/>
                </a:solidFill>
                <a:latin typeface="Roboto" panose="020F0502020204030204" pitchFamily="34" charset="0"/>
              </a:rPr>
              <a:t>(</a:t>
            </a:r>
            <a:r>
              <a:rPr lang="en-US" sz="1200" dirty="0">
                <a:solidFill>
                  <a:srgbClr val="202124"/>
                </a:solidFill>
                <a:latin typeface="Roboto" panose="020F0502020204030204" pitchFamily="34" charset="0"/>
                <a:hlinkClick r:id="rId2"/>
              </a:rPr>
              <a:t>https://cloud.google.com/apis/design/resources</a:t>
            </a:r>
            <a:r>
              <a:rPr lang="en-US" sz="1200" dirty="0">
                <a:solidFill>
                  <a:srgbClr val="202124"/>
                </a:solidFill>
                <a:latin typeface="Roboto" panose="020F0502020204030204" pitchFamily="34" charset="0"/>
              </a:rPr>
              <a:t>)</a:t>
            </a:r>
            <a:endParaRPr lang="en-US" sz="1400" dirty="0"/>
          </a:p>
        </p:txBody>
      </p:sp>
    </p:spTree>
    <p:extLst>
      <p:ext uri="{BB962C8B-B14F-4D97-AF65-F5344CB8AC3E}">
        <p14:creationId xmlns:p14="http://schemas.microsoft.com/office/powerpoint/2010/main" val="3345966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8605" y="996363"/>
            <a:ext cx="7480663" cy="3456031"/>
          </a:xfrm>
          <a:prstGeom prst="rect">
            <a:avLst/>
          </a:prstGeom>
        </p:spPr>
      </p:pic>
      <p:pic>
        <p:nvPicPr>
          <p:cNvPr id="4" name="Picture 3"/>
          <p:cNvPicPr>
            <a:picLocks noChangeAspect="1"/>
          </p:cNvPicPr>
          <p:nvPr/>
        </p:nvPicPr>
        <p:blipFill>
          <a:blip r:embed="rId3"/>
          <a:stretch>
            <a:fillRect/>
          </a:stretch>
        </p:blipFill>
        <p:spPr>
          <a:xfrm>
            <a:off x="3754149" y="3123694"/>
            <a:ext cx="644434" cy="562791"/>
          </a:xfrm>
          <a:prstGeom prst="rect">
            <a:avLst/>
          </a:prstGeom>
        </p:spPr>
      </p:pic>
      <p:sp>
        <p:nvSpPr>
          <p:cNvPr id="5" name="TextBox 4"/>
          <p:cNvSpPr txBox="1"/>
          <p:nvPr/>
        </p:nvSpPr>
        <p:spPr>
          <a:xfrm>
            <a:off x="4850672" y="3671412"/>
            <a:ext cx="3503023" cy="914400"/>
          </a:xfrm>
          <a:prstGeom prst="rect">
            <a:avLst/>
          </a:prstGeom>
          <a:noFill/>
        </p:spPr>
        <p:txBody>
          <a:bodyPr wrap="none" rtlCol="0">
            <a:noAutofit/>
          </a:bodyPr>
          <a:lstStyle/>
          <a:p>
            <a:pPr>
              <a:lnSpc>
                <a:spcPct val="90000"/>
              </a:lnSpc>
              <a:spcBef>
                <a:spcPts val="600"/>
              </a:spcBef>
              <a:spcAft>
                <a:spcPts val="0"/>
              </a:spcAft>
              <a:buClr>
                <a:schemeClr val="tx1"/>
              </a:buClr>
            </a:pPr>
            <a:r>
              <a:rPr lang="en-US" sz="1600" dirty="0">
                <a:latin typeface="+mn-lt"/>
              </a:rPr>
              <a:t>Web media (content) type, e.g.</a:t>
            </a:r>
          </a:p>
          <a:p>
            <a:pPr marL="342900" indent="-342900">
              <a:lnSpc>
                <a:spcPct val="90000"/>
              </a:lnSpc>
              <a:spcBef>
                <a:spcPts val="600"/>
              </a:spcBef>
              <a:spcAft>
                <a:spcPts val="0"/>
              </a:spcAft>
              <a:buClr>
                <a:schemeClr val="tx1"/>
              </a:buClr>
              <a:buFont typeface="Arial" charset="0"/>
              <a:buChar char="•"/>
            </a:pPr>
            <a:r>
              <a:rPr lang="en-US" sz="1600" dirty="0">
                <a:latin typeface="+mn-lt"/>
              </a:rPr>
              <a:t>text/html</a:t>
            </a:r>
          </a:p>
          <a:p>
            <a:pPr marL="342900" indent="-342900">
              <a:lnSpc>
                <a:spcPct val="90000"/>
              </a:lnSpc>
              <a:spcBef>
                <a:spcPts val="600"/>
              </a:spcBef>
              <a:spcAft>
                <a:spcPts val="0"/>
              </a:spcAft>
              <a:buClr>
                <a:schemeClr val="tx1"/>
              </a:buClr>
              <a:buFont typeface="Arial" charset="0"/>
              <a:buChar char="•"/>
            </a:pPr>
            <a:r>
              <a:rPr lang="en-US" sz="1600" dirty="0">
                <a:latin typeface="+mn-lt"/>
              </a:rPr>
              <a:t>application/</a:t>
            </a:r>
            <a:r>
              <a:rPr lang="en-US" sz="1600" dirty="0" err="1">
                <a:latin typeface="+mn-lt"/>
              </a:rPr>
              <a:t>json</a:t>
            </a:r>
            <a:endParaRPr lang="en-US" sz="1600" dirty="0">
              <a:latin typeface="+mn-lt"/>
            </a:endParaRPr>
          </a:p>
        </p:txBody>
      </p:sp>
      <p:pic>
        <p:nvPicPr>
          <p:cNvPr id="6" name="Picture 5"/>
          <p:cNvPicPr>
            <a:picLocks noChangeAspect="1"/>
          </p:cNvPicPr>
          <p:nvPr/>
        </p:nvPicPr>
        <p:blipFill>
          <a:blip r:embed="rId4"/>
          <a:stretch>
            <a:fillRect/>
          </a:stretch>
        </p:blipFill>
        <p:spPr>
          <a:xfrm>
            <a:off x="102568" y="996363"/>
            <a:ext cx="3791252" cy="874123"/>
          </a:xfrm>
          <a:prstGeom prst="rect">
            <a:avLst/>
          </a:prstGeom>
        </p:spPr>
      </p:pic>
      <p:sp>
        <p:nvSpPr>
          <p:cNvPr id="7" name="TextBox 6"/>
          <p:cNvSpPr txBox="1"/>
          <p:nvPr/>
        </p:nvSpPr>
        <p:spPr>
          <a:xfrm>
            <a:off x="228600" y="588775"/>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1800" dirty="0">
                <a:latin typeface="+mn-lt"/>
              </a:rPr>
              <a:t>Accept type in headers.</a:t>
            </a:r>
          </a:p>
          <a:p>
            <a:pPr marL="342900" indent="-342900">
              <a:lnSpc>
                <a:spcPct val="90000"/>
              </a:lnSpc>
              <a:spcBef>
                <a:spcPts val="600"/>
              </a:spcBef>
              <a:spcAft>
                <a:spcPts val="0"/>
              </a:spcAft>
              <a:buClr>
                <a:schemeClr val="bg1"/>
              </a:buClr>
              <a:buFont typeface="Arial" charset="0"/>
              <a:buChar char="•"/>
            </a:pPr>
            <a:endParaRPr lang="en-US" sz="1800" dirty="0">
              <a:latin typeface="+mn-lt"/>
            </a:endParaRPr>
          </a:p>
        </p:txBody>
      </p:sp>
      <p:sp>
        <p:nvSpPr>
          <p:cNvPr id="8" name="Left Brace 7"/>
          <p:cNvSpPr/>
          <p:nvPr/>
        </p:nvSpPr>
        <p:spPr>
          <a:xfrm rot="5400000">
            <a:off x="4130433" y="1180346"/>
            <a:ext cx="438994" cy="1915886"/>
          </a:xfrm>
          <a:prstGeom prst="leftBrace">
            <a:avLst>
              <a:gd name="adj1" fmla="val 8333"/>
              <a:gd name="adj2" fmla="val 49918"/>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850672" y="470172"/>
            <a:ext cx="4199043" cy="914400"/>
          </a:xfrm>
          <a:prstGeom prst="rect">
            <a:avLst/>
          </a:prstGeom>
          <a:noFill/>
        </p:spPr>
        <p:txBody>
          <a:bodyPr wrap="none" rtlCol="0">
            <a:noAutofit/>
          </a:bodyPr>
          <a:lstStyle/>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Relative URL identifies “resource” on the server. </a:t>
            </a:r>
          </a:p>
          <a:p>
            <a:pPr marL="171450" indent="-171450">
              <a:lnSpc>
                <a:spcPct val="90000"/>
              </a:lnSpc>
              <a:spcBef>
                <a:spcPts val="600"/>
              </a:spcBef>
              <a:spcAft>
                <a:spcPts val="0"/>
              </a:spcAft>
              <a:buClr>
                <a:schemeClr val="tx1"/>
              </a:buClr>
              <a:buFont typeface="Arial" panose="020B0604020202020204" pitchFamily="34" charset="0"/>
              <a:buChar char="•"/>
            </a:pPr>
            <a:r>
              <a:rPr lang="en-US" sz="1200" dirty="0">
                <a:latin typeface="+mn-lt"/>
              </a:rPr>
              <a:t>Server implementation maps abstract resource to tangible</a:t>
            </a:r>
            <a:br>
              <a:rPr lang="en-US" sz="1200" dirty="0">
                <a:latin typeface="+mn-lt"/>
              </a:rPr>
            </a:br>
            <a:r>
              <a:rPr lang="en-US" sz="1200" dirty="0">
                <a:latin typeface="+mn-lt"/>
              </a:rPr>
              <a:t>“thing,” file, DB row, </a:t>
            </a:r>
            <a:r>
              <a:rPr lang="mr-IN" sz="1200" dirty="0">
                <a:latin typeface="+mn-lt"/>
              </a:rPr>
              <a:t>…</a:t>
            </a:r>
            <a:r>
              <a:rPr lang="en-US" sz="1200" dirty="0">
                <a:latin typeface="+mn-lt"/>
              </a:rPr>
              <a:t> and any application logic.</a:t>
            </a:r>
          </a:p>
        </p:txBody>
      </p:sp>
      <p:cxnSp>
        <p:nvCxnSpPr>
          <p:cNvPr id="11" name="Straight Arrow Connector 10"/>
          <p:cNvCxnSpPr>
            <a:cxnSpLocks/>
          </p:cNvCxnSpPr>
          <p:nvPr/>
        </p:nvCxnSpPr>
        <p:spPr>
          <a:xfrm flipH="1">
            <a:off x="4345578" y="1200150"/>
            <a:ext cx="1712743" cy="718642"/>
          </a:xfrm>
          <a:prstGeom prst="straightConnector1">
            <a:avLst/>
          </a:prstGeom>
          <a:ln w="28575">
            <a:solidFill>
              <a:srgbClr val="0070C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51416" y="2185627"/>
            <a:ext cx="400594" cy="172159"/>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211389" y="1826563"/>
            <a:ext cx="574766" cy="452846"/>
          </a:xfrm>
          <a:prstGeom prst="straightConnector1">
            <a:avLst/>
          </a:prstGeom>
          <a:ln w="28575">
            <a:solidFill>
              <a:srgbClr val="0070C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57" y="3082834"/>
            <a:ext cx="914400" cy="914400"/>
          </a:xfrm>
          <a:prstGeom prst="rect">
            <a:avLst/>
          </a:prstGeom>
          <a:noFill/>
        </p:spPr>
        <p:txBody>
          <a:bodyPr wrap="none" rtlCol="0">
            <a:noAutofit/>
          </a:bodyPr>
          <a:lstStyle/>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Client may be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Browser</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Mobile device</a:t>
            </a:r>
          </a:p>
          <a:p>
            <a:pPr marL="285750" indent="-285750">
              <a:lnSpc>
                <a:spcPct val="90000"/>
              </a:lnSpc>
              <a:spcBef>
                <a:spcPts val="600"/>
              </a:spcBef>
              <a:spcAft>
                <a:spcPts val="0"/>
              </a:spcAft>
              <a:buClr>
                <a:schemeClr val="bg1"/>
              </a:buClr>
              <a:buFont typeface="Arial" panose="020B0604020202020204" pitchFamily="34" charset="0"/>
              <a:buChar char="•"/>
            </a:pPr>
            <a:r>
              <a:rPr lang="en-US" sz="1400" dirty="0">
                <a:latin typeface="+mn-lt"/>
              </a:rPr>
              <a:t>Other REST Service</a:t>
            </a:r>
          </a:p>
          <a:p>
            <a:pPr marL="285750" indent="-285750">
              <a:lnSpc>
                <a:spcPct val="90000"/>
              </a:lnSpc>
              <a:spcBef>
                <a:spcPts val="600"/>
              </a:spcBef>
              <a:spcAft>
                <a:spcPts val="0"/>
              </a:spcAft>
              <a:buClr>
                <a:schemeClr val="bg1"/>
              </a:buClr>
              <a:buFont typeface="Arial" panose="020B0604020202020204" pitchFamily="34" charset="0"/>
              <a:buChar char="•"/>
            </a:pPr>
            <a:r>
              <a:rPr lang="mr-IN" sz="1400" dirty="0">
                <a:latin typeface="+mn-lt"/>
              </a:rPr>
              <a:t>…</a:t>
            </a:r>
            <a:r>
              <a:rPr lang="en-US" sz="1400" dirty="0">
                <a:latin typeface="+mn-lt"/>
              </a:rPr>
              <a:t> </a:t>
            </a:r>
            <a:r>
              <a:rPr lang="mr-IN" sz="1400" dirty="0">
                <a:latin typeface="+mn-lt"/>
              </a:rPr>
              <a:t>…</a:t>
            </a:r>
            <a:endParaRPr lang="en-US" sz="1400" dirty="0">
              <a:latin typeface="+mn-lt"/>
            </a:endParaRPr>
          </a:p>
        </p:txBody>
      </p:sp>
      <p:sp>
        <p:nvSpPr>
          <p:cNvPr id="14" name="Title 2">
            <a:extLst>
              <a:ext uri="{FF2B5EF4-FFF2-40B4-BE49-F238E27FC236}">
                <a16:creationId xmlns:a16="http://schemas.microsoft.com/office/drawing/2014/main" id="{BEAAF105-4C96-BA4B-8F9A-249A9CE3A224}"/>
              </a:ext>
            </a:extLst>
          </p:cNvPr>
          <p:cNvSpPr txBox="1">
            <a:spLocks/>
          </p:cNvSpPr>
          <p:nvPr/>
        </p:nvSpPr>
        <p:spPr>
          <a:xfrm>
            <a:off x="172570" y="1121"/>
            <a:ext cx="8666629" cy="4431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dirty="0">
                <a:solidFill>
                  <a:schemeClr val="bg1"/>
                </a:solidFill>
              </a:rPr>
              <a:t>Resources, URLs, Content Types</a:t>
            </a:r>
          </a:p>
        </p:txBody>
      </p:sp>
    </p:spTree>
    <p:extLst>
      <p:ext uri="{BB962C8B-B14F-4D97-AF65-F5344CB8AC3E}">
        <p14:creationId xmlns:p14="http://schemas.microsoft.com/office/powerpoint/2010/main" val="333108927"/>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9B240-E8A7-6140-AEA7-974CD0E590CA}"/>
              </a:ext>
            </a:extLst>
          </p:cNvPr>
          <p:cNvSpPr>
            <a:spLocks noGrp="1"/>
          </p:cNvSpPr>
          <p:nvPr>
            <p:ph idx="1"/>
          </p:nvPr>
        </p:nvSpPr>
        <p:spPr/>
        <p:txBody>
          <a:bodyPr/>
          <a:lstStyle/>
          <a:p>
            <a:r>
              <a:rPr lang="en-US" sz="1800" dirty="0"/>
              <a:t>What about all of those principles?</a:t>
            </a:r>
          </a:p>
          <a:p>
            <a:pPr lvl="1"/>
            <a:r>
              <a:rPr lang="en-US" sz="1600" dirty="0"/>
              <a:t>Client/Server</a:t>
            </a:r>
          </a:p>
          <a:p>
            <a:pPr lvl="1"/>
            <a:r>
              <a:rPr lang="en-US" sz="1600" dirty="0"/>
              <a:t>Stateless</a:t>
            </a:r>
          </a:p>
          <a:p>
            <a:pPr lvl="1"/>
            <a:r>
              <a:rPr lang="en-US" sz="1600" dirty="0"/>
              <a:t>Cacheable</a:t>
            </a:r>
          </a:p>
          <a:p>
            <a:pPr lvl="1"/>
            <a:r>
              <a:rPr lang="en-US" sz="1600" dirty="0"/>
              <a:t>Uniform Interface</a:t>
            </a:r>
          </a:p>
          <a:p>
            <a:pPr lvl="1"/>
            <a:r>
              <a:rPr lang="en-US" sz="1600" dirty="0"/>
              <a:t>Layered System</a:t>
            </a:r>
          </a:p>
          <a:p>
            <a:pPr lvl="1"/>
            <a:r>
              <a:rPr lang="en-US" sz="1600" dirty="0"/>
              <a:t>Code on demand</a:t>
            </a:r>
          </a:p>
          <a:p>
            <a:r>
              <a:rPr lang="en-US" sz="1800" dirty="0"/>
              <a:t>Some of these principles</a:t>
            </a:r>
          </a:p>
          <a:p>
            <a:pPr lvl="1"/>
            <a:r>
              <a:rPr lang="en-US" sz="1600" dirty="0"/>
              <a:t>Are simple and obvious.</a:t>
            </a:r>
          </a:p>
          <a:p>
            <a:pPr lvl="1"/>
            <a:r>
              <a:rPr lang="en-US" sz="1600" dirty="0"/>
              <a:t>Are subtle and have major implications.</a:t>
            </a:r>
          </a:p>
          <a:p>
            <a:pPr lvl="1"/>
            <a:r>
              <a:rPr lang="en-US" sz="1600" dirty="0"/>
              <a:t>Stateless can be baffling, but we will cover later.</a:t>
            </a:r>
            <a:endParaRPr lang="en-US" sz="1800" dirty="0"/>
          </a:p>
          <a:p>
            <a:r>
              <a:rPr lang="en-US" sz="1800" dirty="0"/>
              <a:t>We will go into the principles in later lectures, ... but first linked resources ... ...</a:t>
            </a:r>
          </a:p>
        </p:txBody>
      </p:sp>
      <p:sp>
        <p:nvSpPr>
          <p:cNvPr id="3" name="Title 2">
            <a:extLst>
              <a:ext uri="{FF2B5EF4-FFF2-40B4-BE49-F238E27FC236}">
                <a16:creationId xmlns:a16="http://schemas.microsoft.com/office/drawing/2014/main" id="{D4EE83DA-4D77-394A-8F86-54EA2AB242C5}"/>
              </a:ext>
            </a:extLst>
          </p:cNvPr>
          <p:cNvSpPr>
            <a:spLocks noGrp="1"/>
          </p:cNvSpPr>
          <p:nvPr>
            <p:ph type="title"/>
          </p:nvPr>
        </p:nvSpPr>
        <p:spPr/>
        <p:txBody>
          <a:bodyPr/>
          <a:lstStyle/>
          <a:p>
            <a:r>
              <a:rPr lang="en-US" dirty="0"/>
              <a:t>REST Principles</a:t>
            </a:r>
          </a:p>
        </p:txBody>
      </p:sp>
    </p:spTree>
    <p:extLst>
      <p:ext uri="{BB962C8B-B14F-4D97-AF65-F5344CB8AC3E}">
        <p14:creationId xmlns:p14="http://schemas.microsoft.com/office/powerpoint/2010/main" val="3561210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solidFill>
                  <a:schemeClr val="bg1"/>
                </a:solidFill>
              </a:rPr>
              <a:t>Linked Data</a:t>
            </a:r>
          </a:p>
        </p:txBody>
      </p:sp>
      <p:sp>
        <p:nvSpPr>
          <p:cNvPr id="8" name="TextBox 11">
            <a:extLst>
              <a:ext uri="{FF2B5EF4-FFF2-40B4-BE49-F238E27FC236}">
                <a16:creationId xmlns:a16="http://schemas.microsoft.com/office/drawing/2014/main" id="{A77F7362-C556-ED45-AD7B-B8F10A65FA65}"/>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27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416469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199FA1-5CC9-BB42-BF3B-09A8BE03E8A8}"/>
              </a:ext>
            </a:extLst>
          </p:cNvPr>
          <p:cNvSpPr>
            <a:spLocks noGrp="1"/>
          </p:cNvSpPr>
          <p:nvPr>
            <p:ph idx="1"/>
          </p:nvPr>
        </p:nvSpPr>
        <p:spPr>
          <a:xfrm>
            <a:off x="146474" y="590550"/>
            <a:ext cx="8462038" cy="4038600"/>
          </a:xfrm>
        </p:spPr>
        <p:txBody>
          <a:bodyPr/>
          <a:lstStyle/>
          <a:p>
            <a:r>
              <a:rPr lang="en-US" dirty="0"/>
              <a:t>Consider two microservices:</a:t>
            </a:r>
          </a:p>
          <a:p>
            <a:pPr lvl="1"/>
            <a:r>
              <a:rPr lang="en-US" dirty="0" err="1"/>
              <a:t>UserService</a:t>
            </a:r>
            <a:r>
              <a:rPr lang="en-US" dirty="0"/>
              <a:t> handles two resources:</a:t>
            </a:r>
          </a:p>
          <a:p>
            <a:pPr lvl="2"/>
            <a:r>
              <a:rPr lang="en-US" dirty="0"/>
              <a:t>User</a:t>
            </a:r>
          </a:p>
          <a:p>
            <a:pPr lvl="2"/>
            <a:r>
              <a:rPr lang="en-US" dirty="0"/>
              <a:t>Address</a:t>
            </a:r>
          </a:p>
          <a:p>
            <a:pPr lvl="1"/>
            <a:r>
              <a:rPr lang="en-US" dirty="0" err="1"/>
              <a:t>OrderService</a:t>
            </a:r>
            <a:r>
              <a:rPr lang="en-US" dirty="0"/>
              <a:t> handles two resources:</a:t>
            </a:r>
          </a:p>
          <a:p>
            <a:pPr lvl="2"/>
            <a:r>
              <a:rPr lang="en-US" dirty="0"/>
              <a:t>Order</a:t>
            </a:r>
          </a:p>
          <a:p>
            <a:pPr lvl="2"/>
            <a:r>
              <a:rPr lang="en-US" dirty="0" err="1"/>
              <a:t>OrderItem</a:t>
            </a:r>
            <a:endParaRPr lang="en-US" dirty="0"/>
          </a:p>
          <a:p>
            <a:r>
              <a:rPr lang="en-US" dirty="0"/>
              <a:t>Associations/Link/Relationships can be surprisingly complicated. There are many considerations. (See </a:t>
            </a:r>
            <a:r>
              <a:rPr lang="en-US" dirty="0">
                <a:hlinkClick r:id="rId2"/>
              </a:rPr>
              <a:t>https://www.uml-diagrams.org/association.html</a:t>
            </a:r>
            <a:r>
              <a:rPr lang="en-US" dirty="0"/>
              <a:t>)</a:t>
            </a:r>
          </a:p>
          <a:p>
            <a:r>
              <a:rPr lang="en-US" dirty="0"/>
              <a:t>In this example, we have</a:t>
            </a:r>
          </a:p>
          <a:p>
            <a:pPr lvl="1"/>
            <a:r>
              <a:rPr lang="en-US" dirty="0"/>
              <a:t>Association (User-Address, User-Order)</a:t>
            </a:r>
          </a:p>
          <a:p>
            <a:pPr lvl="1"/>
            <a:r>
              <a:rPr lang="en-US" dirty="0"/>
              <a:t>Composition (Order-</a:t>
            </a:r>
            <a:r>
              <a:rPr lang="en-US" dirty="0" err="1"/>
              <a:t>OrderItem</a:t>
            </a:r>
            <a:r>
              <a:rPr lang="en-US" dirty="0"/>
              <a:t>)</a:t>
            </a:r>
          </a:p>
        </p:txBody>
      </p:sp>
      <p:sp>
        <p:nvSpPr>
          <p:cNvPr id="3" name="Title 2">
            <a:extLst>
              <a:ext uri="{FF2B5EF4-FFF2-40B4-BE49-F238E27FC236}">
                <a16:creationId xmlns:a16="http://schemas.microsoft.com/office/drawing/2014/main" id="{52A88B4B-C3D7-7141-98EB-8F9A26FF6A95}"/>
              </a:ext>
            </a:extLst>
          </p:cNvPr>
          <p:cNvSpPr>
            <a:spLocks noGrp="1"/>
          </p:cNvSpPr>
          <p:nvPr>
            <p:ph type="title"/>
          </p:nvPr>
        </p:nvSpPr>
        <p:spPr/>
        <p:txBody>
          <a:bodyPr/>
          <a:lstStyle/>
          <a:p>
            <a:r>
              <a:rPr lang="en-US" dirty="0"/>
              <a:t>Linked Data</a:t>
            </a:r>
          </a:p>
        </p:txBody>
      </p:sp>
      <p:pic>
        <p:nvPicPr>
          <p:cNvPr id="4" name="Picture 3">
            <a:extLst>
              <a:ext uri="{FF2B5EF4-FFF2-40B4-BE49-F238E27FC236}">
                <a16:creationId xmlns:a16="http://schemas.microsoft.com/office/drawing/2014/main" id="{44C11E29-8556-3440-A8E5-D026B9E3AB77}"/>
              </a:ext>
            </a:extLst>
          </p:cNvPr>
          <p:cNvPicPr>
            <a:picLocks noChangeAspect="1"/>
          </p:cNvPicPr>
          <p:nvPr/>
        </p:nvPicPr>
        <p:blipFill>
          <a:blip r:embed="rId3"/>
          <a:stretch>
            <a:fillRect/>
          </a:stretch>
        </p:blipFill>
        <p:spPr>
          <a:xfrm>
            <a:off x="5157592" y="133350"/>
            <a:ext cx="3813838" cy="2662337"/>
          </a:xfrm>
          <a:prstGeom prst="rect">
            <a:avLst/>
          </a:prstGeom>
        </p:spPr>
      </p:pic>
    </p:spTree>
    <p:extLst>
      <p:ext uri="{BB962C8B-B14F-4D97-AF65-F5344CB8AC3E}">
        <p14:creationId xmlns:p14="http://schemas.microsoft.com/office/powerpoint/2010/main" val="4131827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02B3BD-0BC3-974D-9968-5E0A078C5E77}"/>
              </a:ext>
            </a:extLst>
          </p:cNvPr>
          <p:cNvSpPr>
            <a:spLocks noGrp="1"/>
          </p:cNvSpPr>
          <p:nvPr>
            <p:ph idx="1"/>
          </p:nvPr>
        </p:nvSpPr>
        <p:spPr>
          <a:xfrm>
            <a:off x="152400" y="514350"/>
            <a:ext cx="8839200" cy="4114800"/>
          </a:xfrm>
        </p:spPr>
        <p:txBody>
          <a:bodyPr/>
          <a:lstStyle/>
          <a:p>
            <a:pPr marL="0" indent="0">
              <a:buNone/>
            </a:pPr>
            <a:r>
              <a:rPr lang="en-US" sz="1800" dirty="0"/>
              <a:t>The simple object model might/could/would/should have the following:</a:t>
            </a:r>
          </a:p>
          <a:p>
            <a:pPr lvl="1"/>
            <a:r>
              <a:rPr lang="en-US" sz="1600" dirty="0"/>
              <a:t>/users</a:t>
            </a:r>
          </a:p>
          <a:p>
            <a:pPr lvl="1"/>
            <a:r>
              <a:rPr lang="en-US" sz="1600" dirty="0"/>
              <a:t>/users/&lt;</a:t>
            </a:r>
            <a:r>
              <a:rPr lang="en-US" sz="1600" dirty="0" err="1"/>
              <a:t>userID</a:t>
            </a:r>
            <a:r>
              <a:rPr lang="en-US" sz="1600" dirty="0"/>
              <a:t>&gt;</a:t>
            </a:r>
          </a:p>
          <a:p>
            <a:pPr lvl="1"/>
            <a:r>
              <a:rPr lang="en-US" sz="1600" dirty="0"/>
              <a:t>/users/&lt;</a:t>
            </a:r>
            <a:r>
              <a:rPr lang="en-US" sz="1600" dirty="0" err="1"/>
              <a:t>userID</a:t>
            </a:r>
            <a:r>
              <a:rPr lang="en-US" sz="1600" dirty="0"/>
              <a:t>&gt;/address</a:t>
            </a:r>
          </a:p>
          <a:p>
            <a:pPr lvl="1"/>
            <a:r>
              <a:rPr lang="en-US" sz="1600" dirty="0"/>
              <a:t>/users/&lt;</a:t>
            </a:r>
            <a:r>
              <a:rPr lang="en-US" sz="1600" dirty="0" err="1"/>
              <a:t>userID</a:t>
            </a:r>
            <a:r>
              <a:rPr lang="en-US" sz="1600" dirty="0"/>
              <a:t>&gt;/orders</a:t>
            </a:r>
          </a:p>
          <a:p>
            <a:pPr lvl="1"/>
            <a:r>
              <a:rPr lang="en-US" sz="1600" dirty="0"/>
              <a:t>/addresses</a:t>
            </a:r>
          </a:p>
          <a:p>
            <a:pPr lvl="1"/>
            <a:r>
              <a:rPr lang="en-US" sz="1600" dirty="0"/>
              <a:t>/addresses/&lt;</a:t>
            </a:r>
            <a:r>
              <a:rPr lang="en-US" sz="1600" dirty="0" err="1"/>
              <a:t>addressID</a:t>
            </a:r>
            <a:r>
              <a:rPr lang="en-US" sz="1600" dirty="0"/>
              <a:t>&gt;/users</a:t>
            </a:r>
          </a:p>
          <a:p>
            <a:pPr lvl="1"/>
            <a:r>
              <a:rPr lang="en-US" sz="1600" dirty="0"/>
              <a:t>/orders/&lt;</a:t>
            </a:r>
            <a:r>
              <a:rPr lang="en-US" sz="1600" dirty="0" err="1"/>
              <a:t>orderID</a:t>
            </a:r>
            <a:r>
              <a:rPr lang="en-US" sz="1600" dirty="0"/>
              <a:t>&gt;</a:t>
            </a:r>
          </a:p>
          <a:p>
            <a:pPr lvl="1"/>
            <a:r>
              <a:rPr lang="en-US" sz="1600" dirty="0"/>
              <a:t>/orders/&lt;</a:t>
            </a:r>
            <a:r>
              <a:rPr lang="en-US" sz="1600" dirty="0" err="1"/>
              <a:t>orderID</a:t>
            </a:r>
            <a:r>
              <a:rPr lang="en-US" sz="1600" dirty="0"/>
              <a:t>&gt;/</a:t>
            </a:r>
            <a:r>
              <a:rPr lang="en-US" sz="1600" dirty="0" err="1"/>
              <a:t>orderitems</a:t>
            </a:r>
            <a:endParaRPr lang="en-US" sz="1600" dirty="0"/>
          </a:p>
          <a:p>
            <a:pPr lvl="1"/>
            <a:r>
              <a:rPr lang="en-US" sz="1600" dirty="0"/>
              <a:t>/orders&lt;</a:t>
            </a:r>
            <a:r>
              <a:rPr lang="en-US" sz="1600" dirty="0" err="1"/>
              <a:t>orderID</a:t>
            </a:r>
            <a:r>
              <a:rPr lang="en-US" sz="1600" dirty="0"/>
              <a:t>&gt;/</a:t>
            </a:r>
            <a:r>
              <a:rPr lang="en-US" sz="1600" dirty="0" err="1"/>
              <a:t>orderitems</a:t>
            </a:r>
            <a:r>
              <a:rPr lang="en-US" sz="1600" dirty="0"/>
              <a:t>/&lt;</a:t>
            </a:r>
            <a:r>
              <a:rPr lang="en-US" sz="1600" dirty="0" err="1"/>
              <a:t>itemID</a:t>
            </a:r>
            <a:r>
              <a:rPr lang="en-US" sz="1600" dirty="0"/>
              <a:t>&gt;</a:t>
            </a:r>
          </a:p>
          <a:p>
            <a:pPr lvl="1"/>
            <a:r>
              <a:rPr lang="en-US" sz="1600" dirty="0"/>
              <a:t>... ...</a:t>
            </a:r>
          </a:p>
          <a:p>
            <a:r>
              <a:rPr lang="en-US" sz="1800" dirty="0"/>
              <a:t>How do you “point backwards” in a “foreign key relationship,” e.g. Address </a:t>
            </a:r>
            <a:r>
              <a:rPr lang="en-US" sz="1800" dirty="0">
                <a:sym typeface="Wingdings" pitchFamily="2" charset="2"/>
              </a:rPr>
              <a:t> User</a:t>
            </a:r>
          </a:p>
          <a:p>
            <a:pPr lvl="1"/>
            <a:r>
              <a:rPr lang="en-US" sz="1600" dirty="0"/>
              <a:t>“</a:t>
            </a:r>
            <a:r>
              <a:rPr lang="en-US" sz="1600" dirty="0" err="1"/>
              <a:t>href</a:t>
            </a:r>
            <a:r>
              <a:rPr lang="en-US" sz="1600" dirty="0"/>
              <a:t>” : “/</a:t>
            </a:r>
            <a:r>
              <a:rPr lang="en-US" sz="1600" dirty="0" err="1"/>
              <a:t>users?addressID</a:t>
            </a:r>
            <a:r>
              <a:rPr lang="en-US" sz="1600" dirty="0"/>
              <a:t>=201”</a:t>
            </a:r>
          </a:p>
          <a:p>
            <a:pPr lvl="1"/>
            <a:r>
              <a:rPr lang="en-US" sz="1600" dirty="0"/>
              <a:t>This means you store the </a:t>
            </a:r>
            <a:r>
              <a:rPr lang="en-US" sz="1600" dirty="0" err="1"/>
              <a:t>addressID</a:t>
            </a:r>
            <a:r>
              <a:rPr lang="en-US" sz="1600" dirty="0"/>
              <a:t> in the DB but return a link om REST.</a:t>
            </a:r>
          </a:p>
        </p:txBody>
      </p:sp>
      <p:pic>
        <p:nvPicPr>
          <p:cNvPr id="5" name="Picture 4">
            <a:extLst>
              <a:ext uri="{FF2B5EF4-FFF2-40B4-BE49-F238E27FC236}">
                <a16:creationId xmlns:a16="http://schemas.microsoft.com/office/drawing/2014/main" id="{DCE7AA41-0FC8-5E47-8DC9-46828CFFD456}"/>
              </a:ext>
            </a:extLst>
          </p:cNvPr>
          <p:cNvPicPr>
            <a:picLocks noChangeAspect="1"/>
          </p:cNvPicPr>
          <p:nvPr/>
        </p:nvPicPr>
        <p:blipFill>
          <a:blip r:embed="rId2"/>
          <a:stretch>
            <a:fillRect/>
          </a:stretch>
        </p:blipFill>
        <p:spPr>
          <a:xfrm>
            <a:off x="4455172" y="971550"/>
            <a:ext cx="2261091" cy="2846387"/>
          </a:xfrm>
          <a:prstGeom prst="rect">
            <a:avLst/>
          </a:prstGeom>
        </p:spPr>
      </p:pic>
      <p:sp>
        <p:nvSpPr>
          <p:cNvPr id="3" name="Title 2">
            <a:extLst>
              <a:ext uri="{FF2B5EF4-FFF2-40B4-BE49-F238E27FC236}">
                <a16:creationId xmlns:a16="http://schemas.microsoft.com/office/drawing/2014/main" id="{67FF0F9E-AE2B-8A46-AB7B-B9873218F551}"/>
              </a:ext>
            </a:extLst>
          </p:cNvPr>
          <p:cNvSpPr>
            <a:spLocks noGrp="1"/>
          </p:cNvSpPr>
          <p:nvPr>
            <p:ph type="title"/>
          </p:nvPr>
        </p:nvSpPr>
        <p:spPr/>
        <p:txBody>
          <a:bodyPr/>
          <a:lstStyle/>
          <a:p>
            <a:r>
              <a:rPr lang="en-US" dirty="0"/>
              <a:t>Resource Paths</a:t>
            </a:r>
          </a:p>
        </p:txBody>
      </p:sp>
      <p:pic>
        <p:nvPicPr>
          <p:cNvPr id="6" name="Picture 5">
            <a:extLst>
              <a:ext uri="{FF2B5EF4-FFF2-40B4-BE49-F238E27FC236}">
                <a16:creationId xmlns:a16="http://schemas.microsoft.com/office/drawing/2014/main" id="{2E176E66-30B8-F844-8C51-6DD8E8F4A2AB}"/>
              </a:ext>
            </a:extLst>
          </p:cNvPr>
          <p:cNvPicPr>
            <a:picLocks noChangeAspect="1"/>
          </p:cNvPicPr>
          <p:nvPr/>
        </p:nvPicPr>
        <p:blipFill>
          <a:blip r:embed="rId3"/>
          <a:stretch>
            <a:fillRect/>
          </a:stretch>
        </p:blipFill>
        <p:spPr>
          <a:xfrm>
            <a:off x="6419633" y="971550"/>
            <a:ext cx="2571967" cy="2768600"/>
          </a:xfrm>
          <a:prstGeom prst="rect">
            <a:avLst/>
          </a:prstGeom>
        </p:spPr>
      </p:pic>
      <p:sp>
        <p:nvSpPr>
          <p:cNvPr id="7" name="TextBox 6">
            <a:extLst>
              <a:ext uri="{FF2B5EF4-FFF2-40B4-BE49-F238E27FC236}">
                <a16:creationId xmlns:a16="http://schemas.microsoft.com/office/drawing/2014/main" id="{77425100-FFCA-604D-A997-2747429F8A1B}"/>
              </a:ext>
            </a:extLst>
          </p:cNvPr>
          <p:cNvSpPr txBox="1"/>
          <p:nvPr/>
        </p:nvSpPr>
        <p:spPr>
          <a:xfrm>
            <a:off x="3152622" y="813883"/>
            <a:ext cx="1374094" cy="369332"/>
          </a:xfrm>
          <a:prstGeom prst="rect">
            <a:avLst/>
          </a:prstGeom>
          <a:noFill/>
        </p:spPr>
        <p:txBody>
          <a:bodyPr wrap="none" rtlCol="0">
            <a:spAutoFit/>
          </a:bodyPr>
          <a:lstStyle/>
          <a:p>
            <a:r>
              <a:rPr lang="en-US" dirty="0"/>
              <a:t>Composition</a:t>
            </a:r>
          </a:p>
        </p:txBody>
      </p:sp>
      <p:sp>
        <p:nvSpPr>
          <p:cNvPr id="8" name="TextBox 7">
            <a:extLst>
              <a:ext uri="{FF2B5EF4-FFF2-40B4-BE49-F238E27FC236}">
                <a16:creationId xmlns:a16="http://schemas.microsoft.com/office/drawing/2014/main" id="{863B8AE2-66DF-F545-86CC-A628704699BB}"/>
              </a:ext>
            </a:extLst>
          </p:cNvPr>
          <p:cNvSpPr txBox="1"/>
          <p:nvPr/>
        </p:nvSpPr>
        <p:spPr>
          <a:xfrm>
            <a:off x="7012894" y="786884"/>
            <a:ext cx="1251753" cy="369332"/>
          </a:xfrm>
          <a:prstGeom prst="rect">
            <a:avLst/>
          </a:prstGeom>
          <a:noFill/>
        </p:spPr>
        <p:txBody>
          <a:bodyPr wrap="none" rtlCol="0">
            <a:spAutoFit/>
          </a:bodyPr>
          <a:lstStyle/>
          <a:p>
            <a:r>
              <a:rPr lang="en-US" dirty="0"/>
              <a:t>Association</a:t>
            </a:r>
          </a:p>
        </p:txBody>
      </p:sp>
    </p:spTree>
    <p:extLst>
      <p:ext uri="{BB962C8B-B14F-4D97-AF65-F5344CB8AC3E}">
        <p14:creationId xmlns:p14="http://schemas.microsoft.com/office/powerpoint/2010/main" val="1640286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57E475-FFA3-8847-AB1A-C2BFDEE4D320}"/>
              </a:ext>
            </a:extLst>
          </p:cNvPr>
          <p:cNvSpPr>
            <a:spLocks noGrp="1"/>
          </p:cNvSpPr>
          <p:nvPr>
            <p:ph idx="1"/>
          </p:nvPr>
        </p:nvSpPr>
        <p:spPr/>
        <p:txBody>
          <a:bodyPr/>
          <a:lstStyle/>
          <a:p>
            <a:pPr>
              <a:spcBef>
                <a:spcPts val="0"/>
              </a:spcBef>
              <a:spcAft>
                <a:spcPts val="200"/>
              </a:spcAft>
            </a:pPr>
            <a:r>
              <a:rPr lang="en-US" sz="1600" dirty="0"/>
              <a:t>Some considerations.</a:t>
            </a:r>
          </a:p>
          <a:p>
            <a:pPr>
              <a:spcBef>
                <a:spcPts val="0"/>
              </a:spcBef>
              <a:spcAft>
                <a:spcPts val="200"/>
              </a:spcAft>
            </a:pPr>
            <a:r>
              <a:rPr lang="en-US" sz="1600" dirty="0"/>
              <a:t>Static Web Hosting – S3</a:t>
            </a:r>
          </a:p>
          <a:p>
            <a:pPr>
              <a:spcBef>
                <a:spcPts val="0"/>
              </a:spcBef>
              <a:spcAft>
                <a:spcPts val="200"/>
              </a:spcAft>
            </a:pPr>
            <a:r>
              <a:rPr lang="en-US" sz="1600" dirty="0"/>
              <a:t>Microservices:</a:t>
            </a:r>
          </a:p>
          <a:p>
            <a:pPr lvl="1">
              <a:spcBef>
                <a:spcPts val="0"/>
              </a:spcBef>
              <a:spcAft>
                <a:spcPts val="200"/>
              </a:spcAft>
            </a:pPr>
            <a:r>
              <a:rPr lang="en-US" sz="1400" dirty="0"/>
              <a:t>Concept and motivation.</a:t>
            </a:r>
          </a:p>
          <a:p>
            <a:pPr lvl="1">
              <a:spcBef>
                <a:spcPts val="0"/>
              </a:spcBef>
              <a:spcAft>
                <a:spcPts val="200"/>
              </a:spcAft>
            </a:pPr>
            <a:r>
              <a:rPr lang="en-US" sz="1400" dirty="0"/>
              <a:t>SOLID, Twelve Factor Apps, XYZ-Scale Cube, ... ...</a:t>
            </a:r>
          </a:p>
          <a:p>
            <a:pPr>
              <a:spcBef>
                <a:spcPts val="0"/>
              </a:spcBef>
              <a:spcAft>
                <a:spcPts val="200"/>
              </a:spcAft>
            </a:pPr>
            <a:r>
              <a:rPr lang="en-US" sz="1600" dirty="0"/>
              <a:t>REST, Part I</a:t>
            </a:r>
          </a:p>
          <a:p>
            <a:pPr lvl="1">
              <a:spcBef>
                <a:spcPts val="0"/>
              </a:spcBef>
              <a:spcAft>
                <a:spcPts val="200"/>
              </a:spcAft>
            </a:pPr>
            <a:r>
              <a:rPr lang="en-US" sz="1400" dirty="0"/>
              <a:t>Core concepts.</a:t>
            </a:r>
          </a:p>
          <a:p>
            <a:pPr lvl="1">
              <a:spcBef>
                <a:spcPts val="0"/>
              </a:spcBef>
              <a:spcAft>
                <a:spcPts val="200"/>
              </a:spcAft>
            </a:pPr>
            <a:r>
              <a:rPr lang="en-US" sz="1400" dirty="0"/>
              <a:t>URL patterns.</a:t>
            </a:r>
          </a:p>
          <a:p>
            <a:pPr>
              <a:spcBef>
                <a:spcPts val="0"/>
              </a:spcBef>
              <a:spcAft>
                <a:spcPts val="200"/>
              </a:spcAft>
            </a:pPr>
            <a:r>
              <a:rPr lang="en-US" sz="1600" dirty="0"/>
              <a:t>Introduction to PaaS and Elastic Beanstalk</a:t>
            </a:r>
          </a:p>
          <a:p>
            <a:pPr lvl="1">
              <a:spcBef>
                <a:spcPts val="0"/>
              </a:spcBef>
              <a:spcAft>
                <a:spcPts val="200"/>
              </a:spcAft>
            </a:pPr>
            <a:r>
              <a:rPr lang="en-US" sz="1400" dirty="0"/>
              <a:t>Concepts</a:t>
            </a:r>
          </a:p>
          <a:p>
            <a:pPr lvl="1">
              <a:spcBef>
                <a:spcPts val="0"/>
              </a:spcBef>
              <a:spcAft>
                <a:spcPts val="200"/>
              </a:spcAft>
            </a:pPr>
            <a:r>
              <a:rPr lang="en-US" sz="1400" dirty="0"/>
              <a:t>Walkthrough</a:t>
            </a:r>
          </a:p>
          <a:p>
            <a:pPr>
              <a:spcBef>
                <a:spcPts val="0"/>
              </a:spcBef>
              <a:spcAft>
                <a:spcPts val="200"/>
              </a:spcAft>
            </a:pPr>
            <a:r>
              <a:rPr lang="en-US" sz="1600" dirty="0"/>
              <a:t>Introduction to Containers, Docker, etc.</a:t>
            </a:r>
          </a:p>
          <a:p>
            <a:pPr lvl="1">
              <a:spcBef>
                <a:spcPts val="0"/>
              </a:spcBef>
              <a:spcAft>
                <a:spcPts val="200"/>
              </a:spcAft>
            </a:pPr>
            <a:r>
              <a:rPr lang="en-US" sz="1400" dirty="0"/>
              <a:t>Concepts</a:t>
            </a:r>
          </a:p>
          <a:p>
            <a:pPr lvl="1">
              <a:spcBef>
                <a:spcPts val="0"/>
              </a:spcBef>
              <a:spcAft>
                <a:spcPts val="200"/>
              </a:spcAft>
            </a:pPr>
            <a:r>
              <a:rPr lang="en-US" sz="1400" dirty="0"/>
              <a:t>Walkthrough</a:t>
            </a:r>
          </a:p>
          <a:p>
            <a:pPr>
              <a:spcBef>
                <a:spcPts val="0"/>
              </a:spcBef>
              <a:spcAft>
                <a:spcPts val="200"/>
              </a:spcAft>
            </a:pPr>
            <a:r>
              <a:rPr lang="en-US" sz="1600" dirty="0"/>
              <a:t>Project – Sprint 1</a:t>
            </a:r>
          </a:p>
          <a:p>
            <a:pPr lvl="1">
              <a:spcBef>
                <a:spcPts val="0"/>
              </a:spcBef>
              <a:spcAft>
                <a:spcPts val="200"/>
              </a:spcAft>
            </a:pPr>
            <a:endParaRPr lang="en-US" sz="1400" dirty="0"/>
          </a:p>
        </p:txBody>
      </p:sp>
      <p:sp>
        <p:nvSpPr>
          <p:cNvPr id="3" name="Title 2">
            <a:extLst>
              <a:ext uri="{FF2B5EF4-FFF2-40B4-BE49-F238E27FC236}">
                <a16:creationId xmlns:a16="http://schemas.microsoft.com/office/drawing/2014/main" id="{E7BA238A-D8DC-5345-AE57-C7BDD594104B}"/>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125934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 to PaaS</a:t>
            </a:r>
            <a:br>
              <a:rPr lang="en-US" altLang="en-US" sz="2800" i="1" dirty="0">
                <a:solidFill>
                  <a:schemeClr val="bg1"/>
                </a:solidFill>
              </a:rPr>
            </a:br>
            <a:r>
              <a:rPr lang="en-US" altLang="en-US" sz="2800" i="1" dirty="0">
                <a:solidFill>
                  <a:schemeClr val="bg1"/>
                </a:solidFill>
              </a:rPr>
              <a:t>Elastic Beanstalk</a:t>
            </a:r>
            <a:endParaRPr lang="en-US" altLang="en-US" sz="1600" i="1" dirty="0">
              <a:solidFill>
                <a:schemeClr val="bg1"/>
              </a:solidFill>
            </a:endParaRPr>
          </a:p>
        </p:txBody>
      </p:sp>
      <p:sp>
        <p:nvSpPr>
          <p:cNvPr id="8" name="TextBox 11">
            <a:extLst>
              <a:ext uri="{FF2B5EF4-FFF2-40B4-BE49-F238E27FC236}">
                <a16:creationId xmlns:a16="http://schemas.microsoft.com/office/drawing/2014/main" id="{33D3DB4D-DED8-E541-867F-CEF80ED3E18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256208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03A619-D831-5A4D-BCC6-0801BD3FC7F2}"/>
              </a:ext>
            </a:extLst>
          </p:cNvPr>
          <p:cNvSpPr>
            <a:spLocks noGrp="1"/>
          </p:cNvSpPr>
          <p:nvPr>
            <p:ph idx="1"/>
          </p:nvPr>
        </p:nvSpPr>
        <p:spPr>
          <a:xfrm>
            <a:off x="172570" y="590550"/>
            <a:ext cx="8819030" cy="4038600"/>
          </a:xfrm>
        </p:spPr>
        <p:txBody>
          <a:bodyPr/>
          <a:lstStyle/>
          <a:p>
            <a:r>
              <a:rPr lang="en-US" sz="1600" dirty="0"/>
              <a:t>” Platform as a service (PaaS) is an enabler for software development where a third-party service provider delivers a platform to customers so they can develop, run, and manage software applications without the need to build and maintain the underlying infrastructure themselves.”</a:t>
            </a:r>
            <a:br>
              <a:rPr lang="en-US" sz="1600" dirty="0"/>
            </a:br>
            <a:r>
              <a:rPr lang="en-US" sz="1600" dirty="0"/>
              <a:t>(</a:t>
            </a:r>
            <a:r>
              <a:rPr lang="en-US" sz="1600" dirty="0">
                <a:hlinkClick r:id="rId2"/>
              </a:rPr>
              <a:t>https://www.infoworld.com/article/3223434/what-is-paas-a-simpler-way-to-build-software-applications.html</a:t>
            </a:r>
            <a:r>
              <a:rPr lang="en-US" sz="1600" dirty="0"/>
              <a:t>)</a:t>
            </a:r>
          </a:p>
          <a:p>
            <a:endParaRPr lang="en-US" sz="1600" dirty="0"/>
          </a:p>
          <a:p>
            <a:r>
              <a:rPr lang="en-US" sz="1600" dirty="0"/>
              <a:t>“Platform as a service (PaaS) is a complete development and deployment environment in the cloud, with resources that enable you to deliver everything from simple cloud-based apps to sophisticated, cloud-enabled enterprise applications. </a:t>
            </a:r>
            <a:br>
              <a:rPr lang="en-US" sz="1600" dirty="0"/>
            </a:br>
            <a:r>
              <a:rPr lang="en-US" sz="1600" dirty="0"/>
              <a:t>... ...</a:t>
            </a:r>
            <a:br>
              <a:rPr lang="en-US" sz="1600" dirty="0"/>
            </a:br>
            <a:r>
              <a:rPr lang="en-US" sz="1600" dirty="0"/>
              <a:t>PaaS allows you to avoid the expense and complexity of buying and managing software licenses, the underlying application infrastructure and middleware, container orchestrators such as Kubernetes, or the development tools and other resources. You manage the applications and services you develop, and the cloud service provider typically manages everything else.</a:t>
            </a:r>
            <a:br>
              <a:rPr lang="en-US" sz="1600" dirty="0"/>
            </a:br>
            <a:r>
              <a:rPr lang="en-US" sz="1600" dirty="0"/>
              <a:t>(https://</a:t>
            </a:r>
            <a:r>
              <a:rPr lang="en-US" sz="1600" dirty="0" err="1"/>
              <a:t>azure.microsoft.com</a:t>
            </a:r>
            <a:r>
              <a:rPr lang="en-US" sz="1600" dirty="0"/>
              <a:t>/</a:t>
            </a:r>
            <a:r>
              <a:rPr lang="en-US" sz="1600" dirty="0" err="1"/>
              <a:t>en</a:t>
            </a:r>
            <a:r>
              <a:rPr lang="en-US" sz="1600" dirty="0"/>
              <a:t>-us/overview/what-is-</a:t>
            </a:r>
            <a:r>
              <a:rPr lang="en-US" sz="1600" dirty="0" err="1"/>
              <a:t>paas</a:t>
            </a:r>
            <a:r>
              <a:rPr lang="en-US" sz="1600" dirty="0"/>
              <a:t>/)</a:t>
            </a:r>
          </a:p>
        </p:txBody>
      </p:sp>
      <p:sp>
        <p:nvSpPr>
          <p:cNvPr id="3" name="Title 2">
            <a:extLst>
              <a:ext uri="{FF2B5EF4-FFF2-40B4-BE49-F238E27FC236}">
                <a16:creationId xmlns:a16="http://schemas.microsoft.com/office/drawing/2014/main" id="{E119870E-A36E-904F-863A-261023A46110}"/>
              </a:ext>
            </a:extLst>
          </p:cNvPr>
          <p:cNvSpPr>
            <a:spLocks noGrp="1"/>
          </p:cNvSpPr>
          <p:nvPr>
            <p:ph type="title"/>
          </p:nvPr>
        </p:nvSpPr>
        <p:spPr/>
        <p:txBody>
          <a:bodyPr/>
          <a:lstStyle/>
          <a:p>
            <a:r>
              <a:rPr lang="en-US" dirty="0"/>
              <a:t>Platform-as-a-Service</a:t>
            </a:r>
          </a:p>
        </p:txBody>
      </p:sp>
    </p:spTree>
    <p:extLst>
      <p:ext uri="{BB962C8B-B14F-4D97-AF65-F5344CB8AC3E}">
        <p14:creationId xmlns:p14="http://schemas.microsoft.com/office/powerpoint/2010/main" val="2767434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4A8558-4BCE-7745-979C-D981576EF0CF}"/>
              </a:ext>
            </a:extLst>
          </p:cNvPr>
          <p:cNvSpPr>
            <a:spLocks noGrp="1"/>
          </p:cNvSpPr>
          <p:nvPr>
            <p:ph idx="1"/>
          </p:nvPr>
        </p:nvSpPr>
        <p:spPr>
          <a:xfrm>
            <a:off x="-1" y="2717981"/>
            <a:ext cx="8839200" cy="1987370"/>
          </a:xfrm>
        </p:spPr>
        <p:txBody>
          <a:bodyPr/>
          <a:lstStyle/>
          <a:p>
            <a:r>
              <a:rPr lang="en-US" sz="1400" dirty="0"/>
              <a:t>Simplistically, PaaS adds two additional layers on top of IaaS:</a:t>
            </a:r>
          </a:p>
          <a:p>
            <a:pPr lvl="1"/>
            <a:r>
              <a:rPr lang="en-US" sz="1200" dirty="0"/>
              <a:t>Runtime means the language environment, libraries, etc. your application needs. For example, in our case this will mean a predefined and configured Flask environment.</a:t>
            </a:r>
          </a:p>
          <a:p>
            <a:pPr lvl="1"/>
            <a:r>
              <a:rPr lang="en-US" sz="1200" dirty="0"/>
              <a:t>“Middleware is a type of computer software that provides services to software applications beyond those available from the operating system.” (</a:t>
            </a:r>
            <a:r>
              <a:rPr lang="en-US" sz="1200" dirty="0">
                <a:hlinkClick r:id="rId2"/>
              </a:rPr>
              <a:t>https://en.wikipedia.org/wiki/Middleware</a:t>
            </a:r>
            <a:r>
              <a:rPr lang="en-US" sz="1200" dirty="0"/>
              <a:t>)</a:t>
            </a:r>
          </a:p>
          <a:p>
            <a:r>
              <a:rPr lang="en-US" sz="1400" dirty="0"/>
              <a:t>Basically, you do not have to build an application execution environment by installing libraries, services, ... You application “goes into a premade environment.”</a:t>
            </a:r>
          </a:p>
          <a:p>
            <a:r>
              <a:rPr lang="en-US" sz="1400" dirty="0"/>
              <a:t>Less flexible and customizable than IaaS but can be more productive to use for application scenarios.</a:t>
            </a:r>
          </a:p>
        </p:txBody>
      </p:sp>
      <p:sp>
        <p:nvSpPr>
          <p:cNvPr id="3" name="Title 2">
            <a:extLst>
              <a:ext uri="{FF2B5EF4-FFF2-40B4-BE49-F238E27FC236}">
                <a16:creationId xmlns:a16="http://schemas.microsoft.com/office/drawing/2014/main" id="{FA8E9F64-6733-9149-90E1-1EFDC7EC3B26}"/>
              </a:ext>
            </a:extLst>
          </p:cNvPr>
          <p:cNvSpPr>
            <a:spLocks noGrp="1"/>
          </p:cNvSpPr>
          <p:nvPr>
            <p:ph type="title"/>
          </p:nvPr>
        </p:nvSpPr>
        <p:spPr/>
        <p:txBody>
          <a:bodyPr/>
          <a:lstStyle/>
          <a:p>
            <a:r>
              <a:rPr lang="en-US" dirty="0"/>
              <a:t>Platform-as-a-Service</a:t>
            </a:r>
          </a:p>
        </p:txBody>
      </p:sp>
      <p:pic>
        <p:nvPicPr>
          <p:cNvPr id="7" name="Picture 6">
            <a:extLst>
              <a:ext uri="{FF2B5EF4-FFF2-40B4-BE49-F238E27FC236}">
                <a16:creationId xmlns:a16="http://schemas.microsoft.com/office/drawing/2014/main" id="{5366D96A-4817-1649-99A7-C10E5B1F2505}"/>
              </a:ext>
            </a:extLst>
          </p:cNvPr>
          <p:cNvPicPr>
            <a:picLocks noChangeAspect="1"/>
          </p:cNvPicPr>
          <p:nvPr/>
        </p:nvPicPr>
        <p:blipFill>
          <a:blip r:embed="rId3"/>
          <a:stretch>
            <a:fillRect/>
          </a:stretch>
        </p:blipFill>
        <p:spPr>
          <a:xfrm>
            <a:off x="172570" y="590550"/>
            <a:ext cx="3671299" cy="2067901"/>
          </a:xfrm>
          <a:prstGeom prst="rect">
            <a:avLst/>
          </a:prstGeom>
        </p:spPr>
      </p:pic>
      <p:pic>
        <p:nvPicPr>
          <p:cNvPr id="3074" name="Picture 2">
            <a:extLst>
              <a:ext uri="{FF2B5EF4-FFF2-40B4-BE49-F238E27FC236}">
                <a16:creationId xmlns:a16="http://schemas.microsoft.com/office/drawing/2014/main" id="{766F41A7-9DA1-BB4D-9F2E-511471FAD6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95250"/>
            <a:ext cx="4402667"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064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7A55AD-111C-5A45-96B7-5862F2EAD394}"/>
              </a:ext>
            </a:extLst>
          </p:cNvPr>
          <p:cNvSpPr>
            <a:spLocks noGrp="1"/>
          </p:cNvSpPr>
          <p:nvPr>
            <p:ph idx="1"/>
          </p:nvPr>
        </p:nvSpPr>
        <p:spPr/>
        <p:txBody>
          <a:bodyPr/>
          <a:lstStyle/>
          <a:p>
            <a:r>
              <a:rPr lang="en-US" dirty="0"/>
              <a:t>This is a little hard to understand until you have done it a few times.</a:t>
            </a:r>
          </a:p>
          <a:p>
            <a:pPr lvl="1"/>
            <a:r>
              <a:rPr lang="en-US" dirty="0"/>
              <a:t>IaaS basically stops at the operating system layer. You are responsible for everything else your application code needs:</a:t>
            </a:r>
          </a:p>
          <a:p>
            <a:pPr lvl="2"/>
            <a:r>
              <a:rPr lang="en-US" dirty="0"/>
              <a:t>Database</a:t>
            </a:r>
          </a:p>
          <a:p>
            <a:pPr lvl="2"/>
            <a:r>
              <a:rPr lang="en-US" dirty="0"/>
              <a:t>Logging Service</a:t>
            </a:r>
          </a:p>
          <a:p>
            <a:pPr lvl="2"/>
            <a:r>
              <a:rPr lang="en-US" dirty="0"/>
              <a:t>... ...</a:t>
            </a:r>
          </a:p>
          <a:p>
            <a:pPr lvl="1"/>
            <a:r>
              <a:rPr lang="en-US" dirty="0"/>
              <a:t>PaaS provides a prebuilt environment with “your code goes here.”</a:t>
            </a:r>
          </a:p>
          <a:p>
            <a:r>
              <a:rPr lang="en-US" dirty="0"/>
              <a:t>The easiest way to see the difference is</a:t>
            </a:r>
          </a:p>
          <a:p>
            <a:pPr lvl="1"/>
            <a:r>
              <a:rPr lang="en-US" dirty="0"/>
              <a:t>You are using EC2 (or will be).</a:t>
            </a:r>
          </a:p>
          <a:p>
            <a:pPr lvl="1"/>
            <a:r>
              <a:rPr lang="en-US" dirty="0"/>
              <a:t>We will use a PaaS (Elastic Beanstalk)</a:t>
            </a:r>
            <a:br>
              <a:rPr lang="en-US" dirty="0"/>
            </a:br>
            <a:r>
              <a:rPr lang="en-US" dirty="0"/>
              <a:t>And you will get a feel for the differences.</a:t>
            </a:r>
          </a:p>
          <a:p>
            <a:r>
              <a:rPr lang="en-US" i="1" dirty="0"/>
              <a:t>So, let’s do this.</a:t>
            </a:r>
          </a:p>
        </p:txBody>
      </p:sp>
      <p:sp>
        <p:nvSpPr>
          <p:cNvPr id="3" name="Title 2">
            <a:extLst>
              <a:ext uri="{FF2B5EF4-FFF2-40B4-BE49-F238E27FC236}">
                <a16:creationId xmlns:a16="http://schemas.microsoft.com/office/drawing/2014/main" id="{DEC253E1-1073-984E-A656-2FC4950754FA}"/>
              </a:ext>
            </a:extLst>
          </p:cNvPr>
          <p:cNvSpPr>
            <a:spLocks noGrp="1"/>
          </p:cNvSpPr>
          <p:nvPr>
            <p:ph type="title"/>
          </p:nvPr>
        </p:nvSpPr>
        <p:spPr/>
        <p:txBody>
          <a:bodyPr/>
          <a:lstStyle/>
          <a:p>
            <a:r>
              <a:rPr lang="en-US" dirty="0"/>
              <a:t>Clarifying PaaS</a:t>
            </a:r>
          </a:p>
        </p:txBody>
      </p:sp>
    </p:spTree>
    <p:extLst>
      <p:ext uri="{BB962C8B-B14F-4D97-AF65-F5344CB8AC3E}">
        <p14:creationId xmlns:p14="http://schemas.microsoft.com/office/powerpoint/2010/main" val="1753810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CA718F-59C4-2B4A-986D-938CDA1F8D3D}"/>
              </a:ext>
            </a:extLst>
          </p:cNvPr>
          <p:cNvSpPr>
            <a:spLocks noGrp="1"/>
          </p:cNvSpPr>
          <p:nvPr>
            <p:ph idx="1"/>
          </p:nvPr>
        </p:nvSpPr>
        <p:spPr>
          <a:xfrm>
            <a:off x="152400" y="514350"/>
            <a:ext cx="8839200" cy="4038600"/>
          </a:xfrm>
        </p:spPr>
        <p:txBody>
          <a:bodyPr/>
          <a:lstStyle/>
          <a:p>
            <a:pPr>
              <a:spcBef>
                <a:spcPts val="0"/>
              </a:spcBef>
              <a:spcAft>
                <a:spcPts val="200"/>
              </a:spcAft>
            </a:pPr>
            <a:r>
              <a:rPr lang="en-US" sz="1600" dirty="0"/>
              <a:t>There are several reasonably good tutorials on using EB and Flask</a:t>
            </a:r>
          </a:p>
          <a:p>
            <a:pPr lvl="1">
              <a:spcBef>
                <a:spcPts val="0"/>
              </a:spcBef>
              <a:spcAft>
                <a:spcPts val="200"/>
              </a:spcAft>
            </a:pPr>
            <a:r>
              <a:rPr lang="en-US" sz="1400" dirty="0">
                <a:hlinkClick r:id="rId2"/>
              </a:rPr>
              <a:t>https://docs.aws.amazon.com/elasticbeanstalk/latest/dg/create-deploy-python-flask.html</a:t>
            </a:r>
            <a:endParaRPr lang="en-US" sz="1400" dirty="0"/>
          </a:p>
          <a:p>
            <a:pPr lvl="1">
              <a:spcBef>
                <a:spcPts val="0"/>
              </a:spcBef>
              <a:spcAft>
                <a:spcPts val="200"/>
              </a:spcAft>
            </a:pPr>
            <a:r>
              <a:rPr lang="en-US" sz="1400" dirty="0">
                <a:hlinkClick r:id="rId3"/>
              </a:rPr>
              <a:t>https://medium.com/analytics-vidhya/deploying-a-flask-app-to-aws-elastic-beanstalk-f320033fda3c</a:t>
            </a:r>
            <a:endParaRPr lang="en-US" sz="1400" dirty="0"/>
          </a:p>
          <a:p>
            <a:pPr>
              <a:spcBef>
                <a:spcPts val="0"/>
              </a:spcBef>
              <a:spcAft>
                <a:spcPts val="200"/>
              </a:spcAft>
            </a:pPr>
            <a:r>
              <a:rPr lang="en-US" sz="1600" dirty="0"/>
              <a:t>AWS and technology evolve. So, sometimes you have to tinker with them.</a:t>
            </a:r>
          </a:p>
          <a:p>
            <a:pPr>
              <a:spcBef>
                <a:spcPts val="0"/>
              </a:spcBef>
              <a:spcAft>
                <a:spcPts val="200"/>
              </a:spcAft>
            </a:pPr>
            <a:r>
              <a:rPr lang="en-US" sz="1600" dirty="0"/>
              <a:t>The first time you deploy, it can be error prone. But after you succeed, modifying or deploying new applications is “rinse and repeat.”</a:t>
            </a:r>
          </a:p>
          <a:p>
            <a:pPr>
              <a:spcBef>
                <a:spcPts val="0"/>
              </a:spcBef>
              <a:spcAft>
                <a:spcPts val="200"/>
              </a:spcAft>
            </a:pPr>
            <a:r>
              <a:rPr lang="en-US" sz="1600" dirty="0"/>
              <a:t>I normally just:</a:t>
            </a:r>
          </a:p>
          <a:p>
            <a:pPr lvl="1">
              <a:spcBef>
                <a:spcPts val="0"/>
              </a:spcBef>
              <a:spcAft>
                <a:spcPts val="200"/>
              </a:spcAft>
            </a:pPr>
            <a:r>
              <a:rPr lang="en-US" sz="1400" dirty="0"/>
              <a:t>Create an environment with the sample application.</a:t>
            </a:r>
          </a:p>
          <a:p>
            <a:pPr lvl="1">
              <a:spcBef>
                <a:spcPts val="0"/>
              </a:spcBef>
              <a:spcAft>
                <a:spcPts val="200"/>
              </a:spcAft>
            </a:pPr>
            <a:r>
              <a:rPr lang="en-US" sz="1400" dirty="0"/>
              <a:t>Download the sample and un-compress.</a:t>
            </a:r>
          </a:p>
          <a:p>
            <a:pPr lvl="1">
              <a:spcBef>
                <a:spcPts val="0"/>
              </a:spcBef>
              <a:spcAft>
                <a:spcPts val="200"/>
              </a:spcAft>
            </a:pPr>
            <a:r>
              <a:rPr lang="en-US" sz="1400" dirty="0"/>
              <a:t>Modify the application to add functions.</a:t>
            </a:r>
          </a:p>
          <a:p>
            <a:pPr lvl="1">
              <a:spcBef>
                <a:spcPts val="0"/>
              </a:spcBef>
              <a:spcAft>
                <a:spcPts val="200"/>
              </a:spcAft>
            </a:pPr>
            <a:r>
              <a:rPr lang="en-US" sz="1400" dirty="0"/>
              <a:t>Upload a new version.</a:t>
            </a:r>
          </a:p>
          <a:p>
            <a:pPr>
              <a:spcBef>
                <a:spcPts val="0"/>
              </a:spcBef>
              <a:spcAft>
                <a:spcPts val="200"/>
              </a:spcAft>
            </a:pPr>
            <a:r>
              <a:rPr lang="en-US" sz="1600" dirty="0"/>
              <a:t>There are a couple of issues:</a:t>
            </a:r>
          </a:p>
          <a:p>
            <a:pPr lvl="1">
              <a:spcBef>
                <a:spcPts val="0"/>
              </a:spcBef>
              <a:spcAft>
                <a:spcPts val="200"/>
              </a:spcAft>
            </a:pPr>
            <a:r>
              <a:rPr lang="en-US" sz="1400" dirty="0"/>
              <a:t>Make start with a new environment and add just the packages you need.</a:t>
            </a:r>
          </a:p>
          <a:p>
            <a:pPr lvl="1">
              <a:spcBef>
                <a:spcPts val="0"/>
              </a:spcBef>
              <a:spcAft>
                <a:spcPts val="200"/>
              </a:spcAft>
            </a:pPr>
            <a:r>
              <a:rPr lang="en-US" sz="1400" dirty="0"/>
              <a:t>If you add packages, you must use pip freeze &gt; </a:t>
            </a:r>
            <a:r>
              <a:rPr lang="en-US" sz="1400" dirty="0" err="1"/>
              <a:t>requirements.txt</a:t>
            </a:r>
            <a:r>
              <a:rPr lang="en-US" sz="1400" dirty="0"/>
              <a:t>.</a:t>
            </a:r>
          </a:p>
          <a:p>
            <a:pPr lvl="1">
              <a:spcBef>
                <a:spcPts val="0"/>
              </a:spcBef>
              <a:spcAft>
                <a:spcPts val="200"/>
              </a:spcAft>
            </a:pPr>
            <a:r>
              <a:rPr lang="en-US" sz="1400" dirty="0"/>
              <a:t>Zip acts weird, especially on Mac.</a:t>
            </a:r>
          </a:p>
          <a:p>
            <a:pPr lvl="2">
              <a:spcBef>
                <a:spcPts val="0"/>
              </a:spcBef>
              <a:spcAft>
                <a:spcPts val="200"/>
              </a:spcAft>
            </a:pPr>
            <a:r>
              <a:rPr lang="en-US" sz="1200" dirty="0"/>
              <a:t>Do not zip the folder. Go inside the folder and zip just the contents you need.</a:t>
            </a:r>
          </a:p>
          <a:p>
            <a:pPr lvl="2">
              <a:spcBef>
                <a:spcPts val="0"/>
              </a:spcBef>
              <a:spcAft>
                <a:spcPts val="200"/>
              </a:spcAft>
            </a:pPr>
            <a:r>
              <a:rPr lang="en-US" sz="1200" dirty="0"/>
              <a:t>On Mac: zip -r -X </a:t>
            </a:r>
            <a:r>
              <a:rPr lang="en-US" sz="1200" dirty="0" err="1"/>
              <a:t>Archive.zip</a:t>
            </a:r>
            <a:r>
              <a:rPr lang="en-US" sz="1200" dirty="0"/>
              <a:t> *</a:t>
            </a:r>
          </a:p>
        </p:txBody>
      </p:sp>
      <p:sp>
        <p:nvSpPr>
          <p:cNvPr id="3" name="Title 2">
            <a:extLst>
              <a:ext uri="{FF2B5EF4-FFF2-40B4-BE49-F238E27FC236}">
                <a16:creationId xmlns:a16="http://schemas.microsoft.com/office/drawing/2014/main" id="{08E4C93A-837E-334E-85AC-AE72DC83CC85}"/>
              </a:ext>
            </a:extLst>
          </p:cNvPr>
          <p:cNvSpPr>
            <a:spLocks noGrp="1"/>
          </p:cNvSpPr>
          <p:nvPr>
            <p:ph type="title"/>
          </p:nvPr>
        </p:nvSpPr>
        <p:spPr/>
        <p:txBody>
          <a:bodyPr/>
          <a:lstStyle/>
          <a:p>
            <a:r>
              <a:rPr lang="en-US" dirty="0"/>
              <a:t>Start with Elastic Beanstalk</a:t>
            </a:r>
          </a:p>
        </p:txBody>
      </p:sp>
      <p:sp>
        <p:nvSpPr>
          <p:cNvPr id="4" name="Rounded Rectangle 3">
            <a:extLst>
              <a:ext uri="{FF2B5EF4-FFF2-40B4-BE49-F238E27FC236}">
                <a16:creationId xmlns:a16="http://schemas.microsoft.com/office/drawing/2014/main" id="{B6779907-E13F-6142-9C74-86F01DCA56D6}"/>
              </a:ext>
            </a:extLst>
          </p:cNvPr>
          <p:cNvSpPr/>
          <p:nvPr/>
        </p:nvSpPr>
        <p:spPr>
          <a:xfrm>
            <a:off x="4876800" y="2038350"/>
            <a:ext cx="4114800" cy="1371600"/>
          </a:xfrm>
          <a:prstGeom prst="roundRect">
            <a:avLst/>
          </a:prstGeom>
          <a:solidFill>
            <a:schemeClr val="accent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Note: Walk through EB console and</a:t>
            </a:r>
            <a:br>
              <a:rPr lang="en-US" sz="1600" dirty="0"/>
            </a:br>
            <a:r>
              <a:rPr lang="en-US" sz="1600" dirty="0"/>
              <a:t>development process.</a:t>
            </a:r>
          </a:p>
          <a:p>
            <a:pPr marL="285750" indent="-285750">
              <a:buFont typeface="Arial" panose="020B0604020202020204" pitchFamily="34" charset="0"/>
              <a:buChar char="•"/>
            </a:pPr>
            <a:r>
              <a:rPr lang="en-US" sz="1600" dirty="0"/>
              <a:t>Show sample from my GitHub repo.</a:t>
            </a:r>
          </a:p>
        </p:txBody>
      </p:sp>
    </p:spTree>
    <p:extLst>
      <p:ext uri="{BB962C8B-B14F-4D97-AF65-F5344CB8AC3E}">
        <p14:creationId xmlns:p14="http://schemas.microsoft.com/office/powerpoint/2010/main" val="1604292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903F78-44F6-144E-9914-6B21F2CBB823}"/>
              </a:ext>
            </a:extLst>
          </p:cNvPr>
          <p:cNvSpPr>
            <a:spLocks noGrp="1"/>
          </p:cNvSpPr>
          <p:nvPr>
            <p:ph idx="1"/>
          </p:nvPr>
        </p:nvSpPr>
        <p:spPr/>
        <p:txBody>
          <a:bodyPr/>
          <a:lstStyle/>
          <a:p>
            <a:r>
              <a:rPr lang="en-US" dirty="0"/>
              <a:t>Set up environment.</a:t>
            </a:r>
          </a:p>
          <a:p>
            <a:r>
              <a:rPr lang="en-US" dirty="0"/>
              <a:t>Add some code.</a:t>
            </a:r>
          </a:p>
          <a:p>
            <a:r>
              <a:rPr lang="en-US" dirty="0"/>
              <a:t>Reupload.</a:t>
            </a:r>
          </a:p>
          <a:p>
            <a:r>
              <a:rPr lang="en-US" dirty="0"/>
              <a:t>Explain how this works in the long term.</a:t>
            </a:r>
          </a:p>
        </p:txBody>
      </p:sp>
      <p:sp>
        <p:nvSpPr>
          <p:cNvPr id="3" name="Title 2">
            <a:extLst>
              <a:ext uri="{FF2B5EF4-FFF2-40B4-BE49-F238E27FC236}">
                <a16:creationId xmlns:a16="http://schemas.microsoft.com/office/drawing/2014/main" id="{BDB5DF66-89E0-EF44-8C3F-1EE56297132E}"/>
              </a:ext>
            </a:extLst>
          </p:cNvPr>
          <p:cNvSpPr>
            <a:spLocks noGrp="1"/>
          </p:cNvSpPr>
          <p:nvPr>
            <p:ph type="title"/>
          </p:nvPr>
        </p:nvSpPr>
        <p:spPr/>
        <p:txBody>
          <a:bodyPr/>
          <a:lstStyle/>
          <a:p>
            <a:r>
              <a:rPr lang="en-US" dirty="0"/>
              <a:t>Elastic Beanstalk</a:t>
            </a:r>
          </a:p>
        </p:txBody>
      </p:sp>
    </p:spTree>
    <p:extLst>
      <p:ext uri="{BB962C8B-B14F-4D97-AF65-F5344CB8AC3E}">
        <p14:creationId xmlns:p14="http://schemas.microsoft.com/office/powerpoint/2010/main" val="3934192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API First Design</a:t>
            </a:r>
            <a:endParaRPr lang="en-US" altLang="en-US" sz="1600" i="1" dirty="0">
              <a:solidFill>
                <a:schemeClr val="bg1"/>
              </a:solidFill>
            </a:endParaRPr>
          </a:p>
        </p:txBody>
      </p:sp>
      <p:sp>
        <p:nvSpPr>
          <p:cNvPr id="8" name="TextBox 11">
            <a:extLst>
              <a:ext uri="{FF2B5EF4-FFF2-40B4-BE49-F238E27FC236}">
                <a16:creationId xmlns:a16="http://schemas.microsoft.com/office/drawing/2014/main" id="{CBF6D138-7C73-8345-B13C-29C393C95F8E}"/>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36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11466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5BF7FC-545F-864C-A776-61EF11DE75B4}"/>
              </a:ext>
            </a:extLst>
          </p:cNvPr>
          <p:cNvSpPr>
            <a:spLocks noGrp="1"/>
          </p:cNvSpPr>
          <p:nvPr>
            <p:ph idx="1"/>
          </p:nvPr>
        </p:nvSpPr>
        <p:spPr>
          <a:xfrm>
            <a:off x="144294" y="501760"/>
            <a:ext cx="8839200" cy="2057400"/>
          </a:xfrm>
        </p:spPr>
        <p:txBody>
          <a:bodyPr/>
          <a:lstStyle/>
          <a:p>
            <a:r>
              <a:rPr lang="en-US" sz="1400" dirty="0"/>
              <a:t>There used to be two approaches to application development:</a:t>
            </a:r>
          </a:p>
          <a:p>
            <a:pPr lvl="1"/>
            <a:r>
              <a:rPr lang="en-US" sz="1200" dirty="0"/>
              <a:t>Data First: Define your </a:t>
            </a:r>
            <a:r>
              <a:rPr lang="en-US" sz="1200" dirty="0" err="1"/>
              <a:t>datamodel</a:t>
            </a:r>
            <a:r>
              <a:rPr lang="en-US" sz="1200" dirty="0"/>
              <a:t> and then implement functions/APIs.</a:t>
            </a:r>
          </a:p>
          <a:p>
            <a:pPr lvl="1"/>
            <a:r>
              <a:rPr lang="en-US" sz="1200" dirty="0"/>
              <a:t>UX First: Define and mockup the UI. Test with users. Implement functions.</a:t>
            </a:r>
          </a:p>
          <a:p>
            <a:r>
              <a:rPr lang="en-US" sz="1400" dirty="0"/>
              <a:t>Cloud Native Microservices often follow API First.</a:t>
            </a:r>
          </a:p>
          <a:p>
            <a:pPr lvl="1"/>
            <a:r>
              <a:rPr lang="en-US" sz="1200" dirty="0"/>
              <a:t>Define APIs.</a:t>
            </a:r>
          </a:p>
          <a:p>
            <a:pPr lvl="1"/>
            <a:r>
              <a:rPr lang="en-US" sz="1200" dirty="0"/>
              <a:t>Implement mockups, simple tests, etc.</a:t>
            </a:r>
          </a:p>
          <a:p>
            <a:pPr lvl="1"/>
            <a:r>
              <a:rPr lang="en-US" sz="1200" dirty="0"/>
              <a:t>Get feedback from potential users and partners.</a:t>
            </a:r>
          </a:p>
          <a:p>
            <a:pPr lvl="1"/>
            <a:r>
              <a:rPr lang="en-US" sz="1200" dirty="0"/>
              <a:t>Deploy and document,</a:t>
            </a:r>
          </a:p>
          <a:p>
            <a:pPr lvl="1"/>
            <a:endParaRPr lang="en-US" sz="1200" dirty="0"/>
          </a:p>
        </p:txBody>
      </p:sp>
      <p:sp>
        <p:nvSpPr>
          <p:cNvPr id="3" name="Title 2">
            <a:extLst>
              <a:ext uri="{FF2B5EF4-FFF2-40B4-BE49-F238E27FC236}">
                <a16:creationId xmlns:a16="http://schemas.microsoft.com/office/drawing/2014/main" id="{4ADD67F8-CAF4-6F44-A7AC-B65BCDE3D6DC}"/>
              </a:ext>
            </a:extLst>
          </p:cNvPr>
          <p:cNvSpPr>
            <a:spLocks noGrp="1"/>
          </p:cNvSpPr>
          <p:nvPr>
            <p:ph type="title"/>
          </p:nvPr>
        </p:nvSpPr>
        <p:spPr/>
        <p:txBody>
          <a:bodyPr/>
          <a:lstStyle/>
          <a:p>
            <a:r>
              <a:rPr lang="en-US" dirty="0"/>
              <a:t>API First Design</a:t>
            </a:r>
          </a:p>
        </p:txBody>
      </p:sp>
      <p:pic>
        <p:nvPicPr>
          <p:cNvPr id="4098" name="Picture 2">
            <a:extLst>
              <a:ext uri="{FF2B5EF4-FFF2-40B4-BE49-F238E27FC236}">
                <a16:creationId xmlns:a16="http://schemas.microsoft.com/office/drawing/2014/main" id="{5908BB79-5E54-5D40-A199-78670C12D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50359"/>
            <a:ext cx="5366392" cy="18409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A435ABE-E7A2-1147-8EE2-11377B01623E}"/>
              </a:ext>
            </a:extLst>
          </p:cNvPr>
          <p:cNvPicPr>
            <a:picLocks noChangeAspect="1"/>
          </p:cNvPicPr>
          <p:nvPr/>
        </p:nvPicPr>
        <p:blipFill>
          <a:blip r:embed="rId3"/>
          <a:stretch>
            <a:fillRect/>
          </a:stretch>
        </p:blipFill>
        <p:spPr>
          <a:xfrm>
            <a:off x="5258291" y="1572850"/>
            <a:ext cx="3738172" cy="2057400"/>
          </a:xfrm>
          <a:prstGeom prst="rect">
            <a:avLst/>
          </a:prstGeom>
        </p:spPr>
      </p:pic>
      <p:sp>
        <p:nvSpPr>
          <p:cNvPr id="5" name="Rectangle 4">
            <a:extLst>
              <a:ext uri="{FF2B5EF4-FFF2-40B4-BE49-F238E27FC236}">
                <a16:creationId xmlns:a16="http://schemas.microsoft.com/office/drawing/2014/main" id="{EFFD409C-E655-FE4E-B266-FC9203F6CDE6}"/>
              </a:ext>
            </a:extLst>
          </p:cNvPr>
          <p:cNvSpPr/>
          <p:nvPr/>
        </p:nvSpPr>
        <p:spPr>
          <a:xfrm>
            <a:off x="4868694" y="1290791"/>
            <a:ext cx="4114800" cy="230832"/>
          </a:xfrm>
          <a:prstGeom prst="rect">
            <a:avLst/>
          </a:prstGeom>
        </p:spPr>
        <p:txBody>
          <a:bodyPr wrap="square">
            <a:spAutoFit/>
          </a:bodyPr>
          <a:lstStyle/>
          <a:p>
            <a:r>
              <a:rPr lang="en-US" sz="900" dirty="0"/>
              <a:t>(</a:t>
            </a:r>
            <a:r>
              <a:rPr lang="en-US" sz="900" dirty="0">
                <a:hlinkClick r:id="rId4"/>
              </a:rPr>
              <a:t>https://medium.com/adobetech/three-principles-of-api-first-design-fa6666d9f694</a:t>
            </a:r>
            <a:r>
              <a:rPr lang="en-US" sz="900" dirty="0"/>
              <a:t>)</a:t>
            </a:r>
          </a:p>
        </p:txBody>
      </p:sp>
      <p:sp>
        <p:nvSpPr>
          <p:cNvPr id="6" name="Rectangle 5">
            <a:extLst>
              <a:ext uri="{FF2B5EF4-FFF2-40B4-BE49-F238E27FC236}">
                <a16:creationId xmlns:a16="http://schemas.microsoft.com/office/drawing/2014/main" id="{138C2765-D90D-214D-8F72-9ACB2F640A81}"/>
              </a:ext>
            </a:extLst>
          </p:cNvPr>
          <p:cNvSpPr/>
          <p:nvPr/>
        </p:nvSpPr>
        <p:spPr>
          <a:xfrm>
            <a:off x="76200" y="4019550"/>
            <a:ext cx="4986216" cy="215444"/>
          </a:xfrm>
          <a:prstGeom prst="rect">
            <a:avLst/>
          </a:prstGeom>
        </p:spPr>
        <p:txBody>
          <a:bodyPr wrap="square">
            <a:spAutoFit/>
          </a:bodyPr>
          <a:lstStyle/>
          <a:p>
            <a:r>
              <a:rPr lang="en-US" sz="800" dirty="0"/>
              <a:t>(</a:t>
            </a:r>
            <a:r>
              <a:rPr lang="en-US" sz="800" dirty="0">
                <a:hlinkClick r:id="rId5"/>
              </a:rPr>
              <a:t>https://medium.com/better-practices/api-first-software-development-for-modern-organizations-fdbfba9a66d3</a:t>
            </a:r>
            <a:r>
              <a:rPr lang="en-US" sz="800" dirty="0"/>
              <a:t>)</a:t>
            </a:r>
          </a:p>
        </p:txBody>
      </p:sp>
    </p:spTree>
    <p:extLst>
      <p:ext uri="{BB962C8B-B14F-4D97-AF65-F5344CB8AC3E}">
        <p14:creationId xmlns:p14="http://schemas.microsoft.com/office/powerpoint/2010/main" val="3382619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3918C5-73BE-6548-962D-D48C82477E1B}"/>
              </a:ext>
            </a:extLst>
          </p:cNvPr>
          <p:cNvSpPr>
            <a:spLocks noGrp="1"/>
          </p:cNvSpPr>
          <p:nvPr>
            <p:ph idx="1"/>
          </p:nvPr>
        </p:nvSpPr>
        <p:spPr/>
        <p:txBody>
          <a:bodyPr/>
          <a:lstStyle/>
          <a:p>
            <a:r>
              <a:rPr lang="en-US" sz="1600" dirty="0"/>
              <a:t>“The </a:t>
            </a:r>
            <a:r>
              <a:rPr lang="en-US" sz="1600" dirty="0" err="1"/>
              <a:t>OpenAPI</a:t>
            </a:r>
            <a:r>
              <a:rPr lang="en-US" sz="1600" dirty="0"/>
              <a:t> Initiative (OAI) was created by a consortium of forward-looking industry experts who recognize the immense value of standardizing on how APIs are described. As an open governance structure under the Linux Foundation, the OAI is focused on creating, evolving and promoting a vendor neutral description format.”</a:t>
            </a:r>
            <a:br>
              <a:rPr lang="en-US" sz="1600" dirty="0"/>
            </a:br>
            <a:r>
              <a:rPr lang="en-US" sz="1600" dirty="0"/>
              <a:t>(https://</a:t>
            </a:r>
            <a:r>
              <a:rPr lang="en-US" sz="1600" dirty="0" err="1"/>
              <a:t>www.openapis.org</a:t>
            </a:r>
            <a:r>
              <a:rPr lang="en-US" sz="1600" dirty="0"/>
              <a:t>/about) </a:t>
            </a:r>
          </a:p>
          <a:p>
            <a:r>
              <a:rPr lang="en-US" sz="1600" dirty="0"/>
              <a:t>There is an interactive “map” that explains</a:t>
            </a:r>
            <a:br>
              <a:rPr lang="en-US" sz="1600" dirty="0"/>
            </a:br>
            <a:r>
              <a:rPr lang="en-US" sz="1600" dirty="0"/>
              <a:t>the API concepts</a:t>
            </a:r>
            <a:br>
              <a:rPr lang="en-US" sz="1600" dirty="0"/>
            </a:br>
            <a:r>
              <a:rPr lang="en-US" sz="1600" dirty="0"/>
              <a:t>(</a:t>
            </a:r>
            <a:r>
              <a:rPr lang="en-US" sz="1600" dirty="0">
                <a:hlinkClick r:id="rId2"/>
              </a:rPr>
              <a:t>http://openapi-map.apihandyman.io/</a:t>
            </a:r>
            <a:r>
              <a:rPr lang="en-US" sz="1600" dirty="0"/>
              <a:t>)</a:t>
            </a:r>
          </a:p>
          <a:p>
            <a:r>
              <a:rPr lang="en-US" sz="1600" dirty="0"/>
              <a:t>I (sometimes) use:</a:t>
            </a:r>
          </a:p>
          <a:p>
            <a:pPr lvl="1"/>
            <a:r>
              <a:rPr lang="en-US" sz="1400" dirty="0" err="1"/>
              <a:t>SwaggerHub</a:t>
            </a:r>
            <a:endParaRPr lang="en-US" sz="1400" dirty="0"/>
          </a:p>
          <a:p>
            <a:pPr lvl="1"/>
            <a:r>
              <a:rPr lang="en-US" sz="1400" dirty="0"/>
              <a:t>Swagger Code Generation</a:t>
            </a:r>
          </a:p>
          <a:p>
            <a:r>
              <a:rPr lang="en-US" sz="1600" dirty="0"/>
              <a:t>To produce implementation templates from specifications.</a:t>
            </a:r>
          </a:p>
          <a:p>
            <a:r>
              <a:rPr lang="en-US" sz="1600" dirty="0"/>
              <a:t>Demo the project.</a:t>
            </a:r>
            <a:br>
              <a:rPr lang="en-US" sz="1600" dirty="0"/>
            </a:br>
            <a:r>
              <a:rPr lang="en-US" sz="1600" dirty="0"/>
              <a:t>(</a:t>
            </a:r>
            <a:r>
              <a:rPr lang="en-US" sz="1600" dirty="0">
                <a:hlinkClick r:id="rId3"/>
              </a:rPr>
              <a:t>https://github.com/donald-f-ferguson/f21-demo-swagger</a:t>
            </a:r>
            <a:r>
              <a:rPr lang="en-US" sz="1600" dirty="0"/>
              <a:t>)</a:t>
            </a:r>
          </a:p>
          <a:p>
            <a:r>
              <a:rPr lang="en-US" sz="1600" dirty="0"/>
              <a:t>Show </a:t>
            </a:r>
            <a:r>
              <a:rPr lang="en-US" sz="1600" dirty="0" err="1"/>
              <a:t>SwaggerHub</a:t>
            </a:r>
            <a:r>
              <a:rPr lang="en-US" sz="1600" dirty="0"/>
              <a:t>.</a:t>
            </a:r>
          </a:p>
        </p:txBody>
      </p:sp>
      <p:sp>
        <p:nvSpPr>
          <p:cNvPr id="3" name="Title 2">
            <a:extLst>
              <a:ext uri="{FF2B5EF4-FFF2-40B4-BE49-F238E27FC236}">
                <a16:creationId xmlns:a16="http://schemas.microsoft.com/office/drawing/2014/main" id="{451261C3-F29F-F647-B2F9-4E13B3022E29}"/>
              </a:ext>
            </a:extLst>
          </p:cNvPr>
          <p:cNvSpPr>
            <a:spLocks noGrp="1"/>
          </p:cNvSpPr>
          <p:nvPr>
            <p:ph type="title"/>
          </p:nvPr>
        </p:nvSpPr>
        <p:spPr/>
        <p:txBody>
          <a:bodyPr/>
          <a:lstStyle/>
          <a:p>
            <a:r>
              <a:rPr lang="en-US" dirty="0"/>
              <a:t>Open API</a:t>
            </a:r>
          </a:p>
        </p:txBody>
      </p:sp>
      <p:pic>
        <p:nvPicPr>
          <p:cNvPr id="5122" name="Picture 2">
            <a:extLst>
              <a:ext uri="{FF2B5EF4-FFF2-40B4-BE49-F238E27FC236}">
                <a16:creationId xmlns:a16="http://schemas.microsoft.com/office/drawing/2014/main" id="{69460CEB-5719-6449-BA11-3712FBACE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504950"/>
            <a:ext cx="430483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182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B377BF-169C-5F4F-8111-E62CE2DB47EF}"/>
              </a:ext>
            </a:extLst>
          </p:cNvPr>
          <p:cNvSpPr>
            <a:spLocks noGrp="1"/>
          </p:cNvSpPr>
          <p:nvPr>
            <p:ph idx="1"/>
          </p:nvPr>
        </p:nvSpPr>
        <p:spPr/>
        <p:txBody>
          <a:bodyPr/>
          <a:lstStyle/>
          <a:p>
            <a:r>
              <a:rPr lang="en-US" dirty="0"/>
              <a:t>There are two approaches to defining APIs:</a:t>
            </a:r>
          </a:p>
          <a:p>
            <a:pPr lvl="1"/>
            <a:r>
              <a:rPr lang="en-US" dirty="0"/>
              <a:t>Build Open API definition </a:t>
            </a:r>
            <a:r>
              <a:rPr lang="en-US" dirty="0">
                <a:sym typeface="Wingdings" pitchFamily="2" charset="2"/>
              </a:rPr>
              <a:t> Code generation tools.</a:t>
            </a:r>
          </a:p>
          <a:p>
            <a:pPr lvl="1"/>
            <a:r>
              <a:rPr lang="en-US" dirty="0">
                <a:sym typeface="Wingdings" pitchFamily="2" charset="2"/>
              </a:rPr>
              <a:t>Start with source code and add “annotations,” e.g.</a:t>
            </a:r>
            <a:br>
              <a:rPr lang="en-US" dirty="0">
                <a:sym typeface="Wingdings" pitchFamily="2" charset="2"/>
              </a:rPr>
            </a:br>
            <a:r>
              <a:rPr lang="en-US" dirty="0">
                <a:sym typeface="Wingdings" pitchFamily="2" charset="2"/>
                <a:hlinkClick r:id="rId2"/>
              </a:rPr>
              <a:t>https://flask-rest-api.readthedocs.io/en/stable/openapi.html</a:t>
            </a:r>
            <a:r>
              <a:rPr lang="en-US" dirty="0">
                <a:sym typeface="Wingdings" pitchFamily="2" charset="2"/>
              </a:rPr>
              <a:t> </a:t>
            </a:r>
          </a:p>
          <a:p>
            <a:pPr lvl="1"/>
            <a:endParaRPr lang="en-US" dirty="0">
              <a:sym typeface="Wingdings" pitchFamily="2" charset="2"/>
            </a:endParaRPr>
          </a:p>
          <a:p>
            <a:r>
              <a:rPr lang="en-US" dirty="0">
                <a:sym typeface="Wingdings" pitchFamily="2" charset="2"/>
              </a:rPr>
              <a:t>Simple example ... ...</a:t>
            </a:r>
            <a:br>
              <a:rPr lang="en-US" dirty="0">
                <a:sym typeface="Wingdings" pitchFamily="2" charset="2"/>
              </a:rPr>
            </a:br>
            <a:r>
              <a:rPr lang="en-US" dirty="0">
                <a:sym typeface="Wingdings" pitchFamily="2" charset="2"/>
                <a:hlinkClick r:id="rId3"/>
              </a:rPr>
              <a:t>https://app.swaggerhub.com/apis/donff2/F21User/1.0.0</a:t>
            </a:r>
            <a:endParaRPr lang="en-US" dirty="0">
              <a:sym typeface="Wingdings" pitchFamily="2" charset="2"/>
            </a:endParaRPr>
          </a:p>
          <a:p>
            <a:endParaRPr lang="en-US" dirty="0">
              <a:sym typeface="Wingdings" pitchFamily="2" charset="2"/>
            </a:endParaRPr>
          </a:p>
          <a:p>
            <a:r>
              <a:rPr lang="en-US" dirty="0">
                <a:sym typeface="Wingdings" pitchFamily="2" charset="2"/>
              </a:rPr>
              <a:t>Demo f21-demo-swagger</a:t>
            </a:r>
          </a:p>
          <a:p>
            <a:endParaRPr lang="en-US" dirty="0">
              <a:sym typeface="Wingdings" pitchFamily="2" charset="2"/>
            </a:endParaRPr>
          </a:p>
          <a:p>
            <a:r>
              <a:rPr lang="en-US" dirty="0"/>
              <a:t>http://localhost:8080/donff2/F21User/1.0.0/</a:t>
            </a:r>
            <a:r>
              <a:rPr lang="en-US" dirty="0" err="1"/>
              <a:t>ui</a:t>
            </a:r>
            <a:r>
              <a:rPr lang="en-US" dirty="0"/>
              <a:t>/</a:t>
            </a:r>
          </a:p>
        </p:txBody>
      </p:sp>
      <p:sp>
        <p:nvSpPr>
          <p:cNvPr id="3" name="Title 2">
            <a:extLst>
              <a:ext uri="{FF2B5EF4-FFF2-40B4-BE49-F238E27FC236}">
                <a16:creationId xmlns:a16="http://schemas.microsoft.com/office/drawing/2014/main" id="{A19C8D1E-57D0-CC43-B284-7C34400D775F}"/>
              </a:ext>
            </a:extLst>
          </p:cNvPr>
          <p:cNvSpPr>
            <a:spLocks noGrp="1"/>
          </p:cNvSpPr>
          <p:nvPr>
            <p:ph type="title"/>
          </p:nvPr>
        </p:nvSpPr>
        <p:spPr/>
        <p:txBody>
          <a:bodyPr/>
          <a:lstStyle/>
          <a:p>
            <a:r>
              <a:rPr lang="en-US" dirty="0"/>
              <a:t>Demo Open API (Swagger Hub)</a:t>
            </a:r>
          </a:p>
        </p:txBody>
      </p:sp>
    </p:spTree>
    <p:extLst>
      <p:ext uri="{BB962C8B-B14F-4D97-AF65-F5344CB8AC3E}">
        <p14:creationId xmlns:p14="http://schemas.microsoft.com/office/powerpoint/2010/main" val="249675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Considerations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98D1D2B1-786E-CC45-AF42-610583AD15B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2086974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A24DAA-DFD8-ED4F-9652-83AE7239EF6B}"/>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42FBD643-AE26-384C-AEAB-9894BE406E8F}"/>
              </a:ext>
            </a:extLst>
          </p:cNvPr>
          <p:cNvPicPr>
            <a:picLocks noChangeAspect="1"/>
          </p:cNvPicPr>
          <p:nvPr/>
        </p:nvPicPr>
        <p:blipFill>
          <a:blip r:embed="rId2"/>
          <a:stretch>
            <a:fillRect/>
          </a:stretch>
        </p:blipFill>
        <p:spPr>
          <a:xfrm>
            <a:off x="381000" y="523726"/>
            <a:ext cx="7543800" cy="4096048"/>
          </a:xfrm>
          <a:prstGeom prst="rect">
            <a:avLst/>
          </a:prstGeom>
        </p:spPr>
      </p:pic>
    </p:spTree>
    <p:extLst>
      <p:ext uri="{BB962C8B-B14F-4D97-AF65-F5344CB8AC3E}">
        <p14:creationId xmlns:p14="http://schemas.microsoft.com/office/powerpoint/2010/main" val="1829918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Containers</a:t>
            </a:r>
            <a:endParaRPr lang="en-US" altLang="en-US" sz="1600" i="1" dirty="0">
              <a:solidFill>
                <a:schemeClr val="bg1"/>
              </a:solidFill>
            </a:endParaRPr>
          </a:p>
        </p:txBody>
      </p:sp>
      <p:sp>
        <p:nvSpPr>
          <p:cNvPr id="8" name="TextBox 11">
            <a:extLst>
              <a:ext uri="{FF2B5EF4-FFF2-40B4-BE49-F238E27FC236}">
                <a16:creationId xmlns:a16="http://schemas.microsoft.com/office/drawing/2014/main" id="{45ED44D5-D528-4A45-B240-0D1DCE43E2F6}"/>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41</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135330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38E562-0615-A44F-940F-0A001B963431}"/>
              </a:ext>
            </a:extLst>
          </p:cNvPr>
          <p:cNvSpPr>
            <a:spLocks noGrp="1"/>
          </p:cNvSpPr>
          <p:nvPr>
            <p:ph idx="1"/>
          </p:nvPr>
        </p:nvSpPr>
        <p:spPr/>
        <p:txBody>
          <a:bodyPr/>
          <a:lstStyle/>
          <a:p>
            <a:r>
              <a:rPr lang="en-US" sz="1800" dirty="0"/>
              <a:t>I have one big computer and I want to run multiple applications.</a:t>
            </a:r>
          </a:p>
          <a:p>
            <a:r>
              <a:rPr lang="en-US" sz="1800" dirty="0"/>
              <a:t>This creates several challenges, e.g.</a:t>
            </a:r>
          </a:p>
          <a:p>
            <a:pPr lvl="1"/>
            <a:r>
              <a:rPr lang="en-US" sz="1600" dirty="0"/>
              <a:t>Resource sharing and allocation (CPU, memory, disk, ... ...)</a:t>
            </a:r>
          </a:p>
          <a:p>
            <a:pPr lvl="1"/>
            <a:r>
              <a:rPr lang="en-US" sz="1600" dirty="0"/>
              <a:t>Isolation: Application A should not be able to corrupt/mess with application B’s files, memory, ... ...</a:t>
            </a:r>
          </a:p>
          <a:p>
            <a:pPr lvl="1"/>
            <a:r>
              <a:rPr lang="en-US" sz="1600" dirty="0"/>
              <a:t>Configuration: Applications require libraries, versions of libraries, prerequisites, compiler/interpreter levels, ... ...</a:t>
            </a:r>
          </a:p>
          <a:p>
            <a:r>
              <a:rPr lang="en-US" sz="1800" dirty="0"/>
              <a:t>Basically, I want a way to someone package or fence all of this.</a:t>
            </a:r>
            <a:br>
              <a:rPr lang="en-US" sz="1800" dirty="0"/>
            </a:br>
            <a:r>
              <a:rPr lang="en-US" sz="1800" dirty="0"/>
              <a:t>We see some of the issues with Java </a:t>
            </a:r>
            <a:r>
              <a:rPr lang="en-US" sz="1800" dirty="0" err="1"/>
              <a:t>Classpath</a:t>
            </a:r>
            <a:r>
              <a:rPr lang="en-US" sz="1800" dirty="0"/>
              <a:t>, Python environments, ...</a:t>
            </a:r>
          </a:p>
          <a:p>
            <a:r>
              <a:rPr lang="en-US" sz="1800" dirty="0"/>
              <a:t>There are a few ways to do this:</a:t>
            </a:r>
          </a:p>
          <a:p>
            <a:pPr lvl="1"/>
            <a:r>
              <a:rPr lang="en-US" sz="1600" dirty="0"/>
              <a:t>OS process and paths.</a:t>
            </a:r>
          </a:p>
          <a:p>
            <a:pPr lvl="1"/>
            <a:r>
              <a:rPr lang="en-US" sz="1600" dirty="0"/>
              <a:t>VMs</a:t>
            </a:r>
          </a:p>
          <a:p>
            <a:pPr lvl="1"/>
            <a:r>
              <a:rPr lang="en-US" sz="1600" dirty="0"/>
              <a:t>Containers</a:t>
            </a:r>
          </a:p>
        </p:txBody>
      </p:sp>
      <p:sp>
        <p:nvSpPr>
          <p:cNvPr id="3" name="Title 2">
            <a:extLst>
              <a:ext uri="{FF2B5EF4-FFF2-40B4-BE49-F238E27FC236}">
                <a16:creationId xmlns:a16="http://schemas.microsoft.com/office/drawing/2014/main" id="{C660AF52-3E14-5A49-87E3-8262DAB19A90}"/>
              </a:ext>
            </a:extLst>
          </p:cNvPr>
          <p:cNvSpPr>
            <a:spLocks noGrp="1"/>
          </p:cNvSpPr>
          <p:nvPr>
            <p:ph type="title"/>
          </p:nvPr>
        </p:nvSpPr>
        <p:spPr/>
        <p:txBody>
          <a:bodyPr/>
          <a:lstStyle/>
          <a:p>
            <a:r>
              <a:rPr lang="en-US" dirty="0"/>
              <a:t>Fundamental, Recurring Problem</a:t>
            </a:r>
          </a:p>
        </p:txBody>
      </p:sp>
    </p:spTree>
    <p:extLst>
      <p:ext uri="{BB962C8B-B14F-4D97-AF65-F5344CB8AC3E}">
        <p14:creationId xmlns:p14="http://schemas.microsoft.com/office/powerpoint/2010/main" val="15645931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FA2EFC-44A9-164B-99AA-E554910F9165}"/>
              </a:ext>
            </a:extLst>
          </p:cNvPr>
          <p:cNvSpPr>
            <a:spLocks noGrp="1"/>
          </p:cNvSpPr>
          <p:nvPr>
            <p:ph type="title"/>
          </p:nvPr>
        </p:nvSpPr>
        <p:spPr/>
        <p:txBody>
          <a:bodyPr/>
          <a:lstStyle/>
          <a:p>
            <a:r>
              <a:rPr lang="en-US" dirty="0"/>
              <a:t>Containers and VMs</a:t>
            </a:r>
          </a:p>
        </p:txBody>
      </p:sp>
      <p:pic>
        <p:nvPicPr>
          <p:cNvPr id="4" name="Picture 3">
            <a:extLst>
              <a:ext uri="{FF2B5EF4-FFF2-40B4-BE49-F238E27FC236}">
                <a16:creationId xmlns:a16="http://schemas.microsoft.com/office/drawing/2014/main" id="{7EF4B30F-A03B-E446-AD1D-55D0EB28651A}"/>
              </a:ext>
            </a:extLst>
          </p:cNvPr>
          <p:cNvPicPr>
            <a:picLocks noChangeAspect="1"/>
          </p:cNvPicPr>
          <p:nvPr/>
        </p:nvPicPr>
        <p:blipFill>
          <a:blip r:embed="rId2"/>
          <a:stretch>
            <a:fillRect/>
          </a:stretch>
        </p:blipFill>
        <p:spPr>
          <a:xfrm>
            <a:off x="1066800" y="666750"/>
            <a:ext cx="6217444" cy="3989803"/>
          </a:xfrm>
          <a:prstGeom prst="rect">
            <a:avLst/>
          </a:prstGeom>
        </p:spPr>
      </p:pic>
    </p:spTree>
    <p:extLst>
      <p:ext uri="{BB962C8B-B14F-4D97-AF65-F5344CB8AC3E}">
        <p14:creationId xmlns:p14="http://schemas.microsoft.com/office/powerpoint/2010/main" val="784315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EB3937-4BD3-104D-ADA0-7C7372E5E527}"/>
              </a:ext>
            </a:extLst>
          </p:cNvPr>
          <p:cNvSpPr>
            <a:spLocks noGrp="1"/>
          </p:cNvSpPr>
          <p:nvPr>
            <p:ph idx="1"/>
          </p:nvPr>
        </p:nvSpPr>
        <p:spPr/>
        <p:txBody>
          <a:bodyPr/>
          <a:lstStyle/>
          <a:p>
            <a:r>
              <a:rPr lang="en-US" dirty="0"/>
              <a:t>“</a:t>
            </a:r>
            <a:r>
              <a:rPr lang="en-US" dirty="0" err="1"/>
              <a:t>cgroups</a:t>
            </a:r>
            <a:r>
              <a:rPr lang="en-US" dirty="0"/>
              <a:t> (abbreviated from control groups) is a Linux kernel feature that limits, accounts for, and isolates the resource usage (CPU, memory, disk I/O, network, etc.) of a collection of processes.”</a:t>
            </a:r>
            <a:br>
              <a:rPr lang="en-US" dirty="0"/>
            </a:br>
            <a:endParaRPr lang="en-US" dirty="0"/>
          </a:p>
          <a:p>
            <a:r>
              <a:rPr lang="en-US" dirty="0"/>
              <a:t>“Namespaces are a feature of the Linux kernel that partitions kernel resources such that one set of processes sees one set of resources while another set of processes sees a different set of resources. </a:t>
            </a:r>
            <a:br>
              <a:rPr lang="en-US" dirty="0"/>
            </a:br>
            <a:r>
              <a:rPr lang="en-US" dirty="0"/>
              <a:t>... ...</a:t>
            </a:r>
            <a:br>
              <a:rPr lang="en-US" dirty="0"/>
            </a:br>
            <a:r>
              <a:rPr lang="en-US" dirty="0"/>
              <a:t>those namespaces refer to distinct resources. Resources may exist in multiple spaces. Examples of such resources are process IDs, hostnames, user IDs, file names, and some names associated with network access, ...”</a:t>
            </a:r>
          </a:p>
        </p:txBody>
      </p:sp>
      <p:sp>
        <p:nvSpPr>
          <p:cNvPr id="3" name="Title 2">
            <a:extLst>
              <a:ext uri="{FF2B5EF4-FFF2-40B4-BE49-F238E27FC236}">
                <a16:creationId xmlns:a16="http://schemas.microsoft.com/office/drawing/2014/main" id="{074177DE-5A7C-DC46-902D-B367A1CCF713}"/>
              </a:ext>
            </a:extLst>
          </p:cNvPr>
          <p:cNvSpPr>
            <a:spLocks noGrp="1"/>
          </p:cNvSpPr>
          <p:nvPr>
            <p:ph type="title"/>
          </p:nvPr>
        </p:nvSpPr>
        <p:spPr/>
        <p:txBody>
          <a:bodyPr/>
          <a:lstStyle/>
          <a:p>
            <a:r>
              <a:rPr lang="en-US" dirty="0"/>
              <a:t>Concept (from Wikipedia)</a:t>
            </a:r>
          </a:p>
        </p:txBody>
      </p:sp>
    </p:spTree>
    <p:extLst>
      <p:ext uri="{BB962C8B-B14F-4D97-AF65-F5344CB8AC3E}">
        <p14:creationId xmlns:p14="http://schemas.microsoft.com/office/powerpoint/2010/main" val="134883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86BD02-4766-F74B-ACB1-139B0BB13706}"/>
              </a:ext>
            </a:extLst>
          </p:cNvPr>
          <p:cNvSpPr>
            <a:spLocks noGrp="1"/>
          </p:cNvSpPr>
          <p:nvPr>
            <p:ph type="title"/>
          </p:nvPr>
        </p:nvSpPr>
        <p:spPr/>
        <p:txBody>
          <a:bodyPr/>
          <a:lstStyle/>
          <a:p>
            <a:r>
              <a:rPr lang="en-US" dirty="0"/>
              <a:t>Containers vs VMs</a:t>
            </a:r>
          </a:p>
        </p:txBody>
      </p:sp>
      <p:sp>
        <p:nvSpPr>
          <p:cNvPr id="8" name="AutoShape 4">
            <a:extLst>
              <a:ext uri="{FF2B5EF4-FFF2-40B4-BE49-F238E27FC236}">
                <a16:creationId xmlns:a16="http://schemas.microsoft.com/office/drawing/2014/main" id="{10A7E4CD-8D45-1A4F-B078-45CCFF63DE56}"/>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771AE1D3-D985-D247-87B8-B139ADB937E1}"/>
              </a:ext>
            </a:extLst>
          </p:cNvPr>
          <p:cNvPicPr>
            <a:picLocks noChangeAspect="1"/>
          </p:cNvPicPr>
          <p:nvPr/>
        </p:nvPicPr>
        <p:blipFill>
          <a:blip r:embed="rId2"/>
          <a:stretch>
            <a:fillRect/>
          </a:stretch>
        </p:blipFill>
        <p:spPr>
          <a:xfrm>
            <a:off x="304800" y="590550"/>
            <a:ext cx="7772400" cy="4053055"/>
          </a:xfrm>
          <a:prstGeom prst="rect">
            <a:avLst/>
          </a:prstGeom>
        </p:spPr>
      </p:pic>
    </p:spTree>
    <p:extLst>
      <p:ext uri="{BB962C8B-B14F-4D97-AF65-F5344CB8AC3E}">
        <p14:creationId xmlns:p14="http://schemas.microsoft.com/office/powerpoint/2010/main" val="3716780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A02B3-2C96-7641-A9A9-3BD63F9894EE}"/>
              </a:ext>
            </a:extLst>
          </p:cNvPr>
          <p:cNvSpPr>
            <a:spLocks noGrp="1"/>
          </p:cNvSpPr>
          <p:nvPr>
            <p:ph type="title"/>
          </p:nvPr>
        </p:nvSpPr>
        <p:spPr/>
        <p:txBody>
          <a:bodyPr/>
          <a:lstStyle/>
          <a:p>
            <a:r>
              <a:rPr lang="en-US" dirty="0"/>
              <a:t>Some Container/Docker Implementation Concepts</a:t>
            </a:r>
          </a:p>
        </p:txBody>
      </p:sp>
      <p:pic>
        <p:nvPicPr>
          <p:cNvPr id="4" name="Picture 3">
            <a:extLst>
              <a:ext uri="{FF2B5EF4-FFF2-40B4-BE49-F238E27FC236}">
                <a16:creationId xmlns:a16="http://schemas.microsoft.com/office/drawing/2014/main" id="{D264F72E-2701-2E46-85A7-153DE0960E95}"/>
              </a:ext>
            </a:extLst>
          </p:cNvPr>
          <p:cNvPicPr>
            <a:picLocks noChangeAspect="1"/>
          </p:cNvPicPr>
          <p:nvPr/>
        </p:nvPicPr>
        <p:blipFill>
          <a:blip r:embed="rId2"/>
          <a:stretch>
            <a:fillRect/>
          </a:stretch>
        </p:blipFill>
        <p:spPr>
          <a:xfrm>
            <a:off x="228600" y="1733550"/>
            <a:ext cx="3311828" cy="2362200"/>
          </a:xfrm>
          <a:prstGeom prst="rect">
            <a:avLst/>
          </a:prstGeom>
          <a:ln>
            <a:solidFill>
              <a:schemeClr val="tx1"/>
            </a:solidFill>
          </a:ln>
        </p:spPr>
      </p:pic>
      <p:pic>
        <p:nvPicPr>
          <p:cNvPr id="5" name="Picture 4">
            <a:extLst>
              <a:ext uri="{FF2B5EF4-FFF2-40B4-BE49-F238E27FC236}">
                <a16:creationId xmlns:a16="http://schemas.microsoft.com/office/drawing/2014/main" id="{7168E5D4-1304-6F44-BE5B-2845CC8F029B}"/>
              </a:ext>
            </a:extLst>
          </p:cNvPr>
          <p:cNvPicPr>
            <a:picLocks noChangeAspect="1"/>
          </p:cNvPicPr>
          <p:nvPr/>
        </p:nvPicPr>
        <p:blipFill>
          <a:blip r:embed="rId3"/>
          <a:stretch>
            <a:fillRect/>
          </a:stretch>
        </p:blipFill>
        <p:spPr>
          <a:xfrm>
            <a:off x="5029200" y="1600041"/>
            <a:ext cx="3124200" cy="2457374"/>
          </a:xfrm>
          <a:prstGeom prst="rect">
            <a:avLst/>
          </a:prstGeom>
          <a:ln>
            <a:solidFill>
              <a:schemeClr val="tx1"/>
            </a:solidFill>
          </a:ln>
        </p:spPr>
      </p:pic>
      <p:pic>
        <p:nvPicPr>
          <p:cNvPr id="2" name="Picture 1">
            <a:extLst>
              <a:ext uri="{FF2B5EF4-FFF2-40B4-BE49-F238E27FC236}">
                <a16:creationId xmlns:a16="http://schemas.microsoft.com/office/drawing/2014/main" id="{3E7A3653-5ACE-8A45-89C0-F1E00773847B}"/>
              </a:ext>
            </a:extLst>
          </p:cNvPr>
          <p:cNvPicPr>
            <a:picLocks noChangeAspect="1"/>
          </p:cNvPicPr>
          <p:nvPr/>
        </p:nvPicPr>
        <p:blipFill>
          <a:blip r:embed="rId4"/>
          <a:stretch>
            <a:fillRect/>
          </a:stretch>
        </p:blipFill>
        <p:spPr>
          <a:xfrm>
            <a:off x="0" y="447614"/>
            <a:ext cx="3978877" cy="1127703"/>
          </a:xfrm>
          <a:prstGeom prst="rect">
            <a:avLst/>
          </a:prstGeom>
        </p:spPr>
      </p:pic>
      <p:pic>
        <p:nvPicPr>
          <p:cNvPr id="9" name="Picture 8">
            <a:extLst>
              <a:ext uri="{FF2B5EF4-FFF2-40B4-BE49-F238E27FC236}">
                <a16:creationId xmlns:a16="http://schemas.microsoft.com/office/drawing/2014/main" id="{176B4BC4-8710-8946-9A6D-0B4C9FEFB070}"/>
              </a:ext>
            </a:extLst>
          </p:cNvPr>
          <p:cNvPicPr>
            <a:picLocks noChangeAspect="1"/>
          </p:cNvPicPr>
          <p:nvPr/>
        </p:nvPicPr>
        <p:blipFill>
          <a:blip r:embed="rId5"/>
          <a:stretch>
            <a:fillRect/>
          </a:stretch>
        </p:blipFill>
        <p:spPr>
          <a:xfrm>
            <a:off x="4834646" y="539319"/>
            <a:ext cx="4038600" cy="1016862"/>
          </a:xfrm>
          <a:prstGeom prst="rect">
            <a:avLst/>
          </a:prstGeom>
        </p:spPr>
      </p:pic>
      <p:sp>
        <p:nvSpPr>
          <p:cNvPr id="10" name="TextBox 9">
            <a:extLst>
              <a:ext uri="{FF2B5EF4-FFF2-40B4-BE49-F238E27FC236}">
                <a16:creationId xmlns:a16="http://schemas.microsoft.com/office/drawing/2014/main" id="{AC18576B-8C2A-1D47-8053-3F426742403D}"/>
              </a:ext>
            </a:extLst>
          </p:cNvPr>
          <p:cNvSpPr txBox="1"/>
          <p:nvPr/>
        </p:nvSpPr>
        <p:spPr>
          <a:xfrm>
            <a:off x="1621" y="4171950"/>
            <a:ext cx="3856056" cy="338554"/>
          </a:xfrm>
          <a:prstGeom prst="rect">
            <a:avLst/>
          </a:prstGeom>
          <a:noFill/>
        </p:spPr>
        <p:txBody>
          <a:bodyPr wrap="none" rtlCol="0">
            <a:spAutoFit/>
          </a:bodyPr>
          <a:lstStyle/>
          <a:p>
            <a:r>
              <a:rPr lang="en-US" sz="1600" dirty="0"/>
              <a:t>Isolates libraries, paths, packages, PIDs, ... ...</a:t>
            </a:r>
          </a:p>
        </p:txBody>
      </p:sp>
      <p:sp>
        <p:nvSpPr>
          <p:cNvPr id="11" name="TextBox 10">
            <a:extLst>
              <a:ext uri="{FF2B5EF4-FFF2-40B4-BE49-F238E27FC236}">
                <a16:creationId xmlns:a16="http://schemas.microsoft.com/office/drawing/2014/main" id="{84D49089-4D5B-4D4B-B98A-2B2C151C549F}"/>
              </a:ext>
            </a:extLst>
          </p:cNvPr>
          <p:cNvSpPr txBox="1"/>
          <p:nvPr/>
        </p:nvSpPr>
        <p:spPr>
          <a:xfrm>
            <a:off x="4965191" y="4171950"/>
            <a:ext cx="3777509" cy="338554"/>
          </a:xfrm>
          <a:prstGeom prst="rect">
            <a:avLst/>
          </a:prstGeom>
          <a:noFill/>
        </p:spPr>
        <p:txBody>
          <a:bodyPr wrap="none" rtlCol="0">
            <a:spAutoFit/>
          </a:bodyPr>
          <a:lstStyle/>
          <a:p>
            <a:r>
              <a:rPr lang="en-US" sz="1600" dirty="0"/>
              <a:t>Partitions and caps resource consumption.</a:t>
            </a:r>
          </a:p>
        </p:txBody>
      </p:sp>
    </p:spTree>
    <p:extLst>
      <p:ext uri="{BB962C8B-B14F-4D97-AF65-F5344CB8AC3E}">
        <p14:creationId xmlns:p14="http://schemas.microsoft.com/office/powerpoint/2010/main" val="679686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AFEBE7-E066-584A-9618-CCC736CE494F}"/>
              </a:ext>
            </a:extLst>
          </p:cNvPr>
          <p:cNvSpPr>
            <a:spLocks noGrp="1"/>
          </p:cNvSpPr>
          <p:nvPr>
            <p:ph type="title"/>
          </p:nvPr>
        </p:nvSpPr>
        <p:spPr/>
        <p:txBody>
          <a:bodyPr/>
          <a:lstStyle/>
          <a:p>
            <a:r>
              <a:rPr lang="en-US" altLang="en-US" dirty="0">
                <a:solidFill>
                  <a:prstClr val="white"/>
                </a:solidFill>
              </a:rPr>
              <a:t>Containers and Some Docker Overview</a:t>
            </a:r>
            <a:br>
              <a:rPr lang="en-US" altLang="en-US" dirty="0">
                <a:solidFill>
                  <a:prstClr val="white"/>
                </a:solidFill>
              </a:rPr>
            </a:br>
            <a:endParaRPr lang="en-US" dirty="0"/>
          </a:p>
        </p:txBody>
      </p:sp>
      <p:pic>
        <p:nvPicPr>
          <p:cNvPr id="4" name="Picture 3">
            <a:extLst>
              <a:ext uri="{FF2B5EF4-FFF2-40B4-BE49-F238E27FC236}">
                <a16:creationId xmlns:a16="http://schemas.microsoft.com/office/drawing/2014/main" id="{F565D0C2-5A36-A843-B5EF-BF99DC865D88}"/>
              </a:ext>
            </a:extLst>
          </p:cNvPr>
          <p:cNvPicPr>
            <a:picLocks noChangeAspect="1"/>
          </p:cNvPicPr>
          <p:nvPr/>
        </p:nvPicPr>
        <p:blipFill>
          <a:blip r:embed="rId2"/>
          <a:stretch>
            <a:fillRect/>
          </a:stretch>
        </p:blipFill>
        <p:spPr>
          <a:xfrm>
            <a:off x="67089" y="466725"/>
            <a:ext cx="3405395" cy="2583403"/>
          </a:xfrm>
          <a:prstGeom prst="rect">
            <a:avLst/>
          </a:prstGeom>
        </p:spPr>
      </p:pic>
      <p:pic>
        <p:nvPicPr>
          <p:cNvPr id="5" name="Picture 4">
            <a:extLst>
              <a:ext uri="{FF2B5EF4-FFF2-40B4-BE49-F238E27FC236}">
                <a16:creationId xmlns:a16="http://schemas.microsoft.com/office/drawing/2014/main" id="{0409977B-997C-614F-B49F-B85686DC5AA6}"/>
              </a:ext>
            </a:extLst>
          </p:cNvPr>
          <p:cNvPicPr>
            <a:picLocks noChangeAspect="1"/>
          </p:cNvPicPr>
          <p:nvPr/>
        </p:nvPicPr>
        <p:blipFill>
          <a:blip r:embed="rId3"/>
          <a:stretch>
            <a:fillRect/>
          </a:stretch>
        </p:blipFill>
        <p:spPr>
          <a:xfrm>
            <a:off x="4360793" y="574676"/>
            <a:ext cx="4229307" cy="827892"/>
          </a:xfrm>
          <a:prstGeom prst="rect">
            <a:avLst/>
          </a:prstGeom>
        </p:spPr>
      </p:pic>
      <p:sp>
        <p:nvSpPr>
          <p:cNvPr id="6" name="Content Placeholder 14">
            <a:extLst>
              <a:ext uri="{FF2B5EF4-FFF2-40B4-BE49-F238E27FC236}">
                <a16:creationId xmlns:a16="http://schemas.microsoft.com/office/drawing/2014/main" id="{841D9E54-4840-8A43-B228-C36FC3BF2689}"/>
              </a:ext>
            </a:extLst>
          </p:cNvPr>
          <p:cNvSpPr>
            <a:spLocks noGrp="1"/>
          </p:cNvSpPr>
          <p:nvPr>
            <p:ph idx="1"/>
          </p:nvPr>
        </p:nvSpPr>
        <p:spPr>
          <a:xfrm>
            <a:off x="2109580" y="1520043"/>
            <a:ext cx="6405770" cy="3112679"/>
          </a:xfrm>
          <a:solidFill>
            <a:schemeClr val="bg1"/>
          </a:solidFill>
        </p:spPr>
        <p:txBody>
          <a:bodyPr>
            <a:normAutofit lnSpcReduction="10000"/>
          </a:bodyPr>
          <a:lstStyle/>
          <a:p>
            <a:r>
              <a:rPr lang="en-US" sz="1800" dirty="0"/>
              <a:t>We are familiar with the problem</a:t>
            </a:r>
          </a:p>
          <a:p>
            <a:pPr lvl="1"/>
            <a:r>
              <a:rPr lang="en-US" sz="1500" dirty="0"/>
              <a:t>We have a system with an OS and installed SW.</a:t>
            </a:r>
          </a:p>
          <a:p>
            <a:pPr lvl="1"/>
            <a:r>
              <a:rPr lang="en-US" sz="1500" dirty="0"/>
              <a:t>We need to install something new, and that requires installing prerequisites, changing versions, etc.</a:t>
            </a:r>
          </a:p>
          <a:p>
            <a:pPr lvl="1"/>
            <a:r>
              <a:rPr lang="en-US" sz="1500" dirty="0"/>
              <a:t>After many tries, we get the application installed only to find out we broke some other application.</a:t>
            </a:r>
          </a:p>
          <a:p>
            <a:r>
              <a:rPr lang="en-US" sz="1800" dirty="0"/>
              <a:t>Docker and containers allow you to:</a:t>
            </a:r>
          </a:p>
          <a:p>
            <a:pPr lvl="1"/>
            <a:r>
              <a:rPr lang="en-US" sz="1500" dirty="0"/>
              <a:t>Develop an application or SW system.</a:t>
            </a:r>
          </a:p>
          <a:p>
            <a:pPr lvl="1"/>
            <a:r>
              <a:rPr lang="en-US" sz="1500" dirty="0"/>
              <a:t>Package up the entire environment (paths, versions, libs, ...) into an image that works and is self-contained.</a:t>
            </a:r>
          </a:p>
          <a:p>
            <a:pPr lvl="1"/>
            <a:r>
              <a:rPr lang="en-US" sz="1500" dirty="0"/>
              <a:t>Someone installing/starting your application simply gets the image from a repository and starts the image to create a running container.</a:t>
            </a:r>
          </a:p>
        </p:txBody>
      </p:sp>
    </p:spTree>
    <p:extLst>
      <p:ext uri="{BB962C8B-B14F-4D97-AF65-F5344CB8AC3E}">
        <p14:creationId xmlns:p14="http://schemas.microsoft.com/office/powerpoint/2010/main" val="366937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9F7D52-189F-E54F-BEBC-3B659C7E9EFA}"/>
              </a:ext>
            </a:extLst>
          </p:cNvPr>
          <p:cNvSpPr>
            <a:spLocks noGrp="1"/>
          </p:cNvSpPr>
          <p:nvPr>
            <p:ph idx="1"/>
          </p:nvPr>
        </p:nvSpPr>
        <p:spPr/>
        <p:txBody>
          <a:bodyPr/>
          <a:lstStyle/>
          <a:p>
            <a:r>
              <a:rPr lang="en-US" sz="1800" dirty="0"/>
              <a:t>We will follow this tutorial https://</a:t>
            </a:r>
            <a:r>
              <a:rPr lang="en-US" sz="1800" dirty="0" err="1"/>
              <a:t>docs.docker.com</a:t>
            </a:r>
            <a:r>
              <a:rPr lang="en-US" sz="1800" dirty="0"/>
              <a:t>/language/python/</a:t>
            </a:r>
            <a:br>
              <a:rPr lang="en-US" sz="1800" dirty="0"/>
            </a:br>
            <a:r>
              <a:rPr lang="en-US" sz="1800" dirty="0"/>
              <a:t>to get experience.</a:t>
            </a:r>
          </a:p>
          <a:p>
            <a:r>
              <a:rPr lang="en-US" sz="1800" dirty="0"/>
              <a:t>But, the in the future, basic idea is the same as we have previously followed.</a:t>
            </a:r>
          </a:p>
          <a:p>
            <a:r>
              <a:rPr lang="en-US" sz="1800" dirty="0"/>
              <a:t>The steps:</a:t>
            </a:r>
          </a:p>
          <a:p>
            <a:pPr lvl="1"/>
            <a:r>
              <a:rPr lang="en-US" sz="1600" dirty="0"/>
              <a:t>Find an example of something cool.</a:t>
            </a:r>
          </a:p>
          <a:p>
            <a:pPr lvl="1"/>
            <a:r>
              <a:rPr lang="en-US" sz="1600" dirty="0"/>
              <a:t>Download it, set it up and run it.</a:t>
            </a:r>
          </a:p>
          <a:p>
            <a:pPr lvl="1"/>
            <a:r>
              <a:rPr lang="en-US" sz="1600" dirty="0"/>
              <a:t>Modify it and add my application code and logic.</a:t>
            </a:r>
          </a:p>
          <a:p>
            <a:pPr lvl="1"/>
            <a:r>
              <a:rPr lang="en-US" sz="1600" dirty="0"/>
              <a:t>Push it somewhere, in this case Docker Hub</a:t>
            </a:r>
          </a:p>
          <a:p>
            <a:pPr lvl="1"/>
            <a:r>
              <a:rPr lang="en-US" sz="1600" dirty="0"/>
              <a:t>Deploy on the cloud. AWS gives you two or three options:</a:t>
            </a:r>
          </a:p>
          <a:p>
            <a:pPr lvl="2"/>
            <a:r>
              <a:rPr lang="en-US" sz="1400" dirty="0"/>
              <a:t>Docker on EC2</a:t>
            </a:r>
          </a:p>
          <a:p>
            <a:pPr lvl="2"/>
            <a:r>
              <a:rPr lang="en-US" sz="1400" dirty="0"/>
              <a:t>Elastic Container Service</a:t>
            </a:r>
          </a:p>
          <a:p>
            <a:r>
              <a:rPr lang="en-US" sz="1800" dirty="0"/>
              <a:t>I also used this:</a:t>
            </a:r>
            <a:br>
              <a:rPr lang="en-US" sz="1800" dirty="0"/>
            </a:br>
            <a:r>
              <a:rPr lang="en-US" sz="1800" dirty="0"/>
              <a:t>https://</a:t>
            </a:r>
            <a:r>
              <a:rPr lang="en-US" sz="1800" dirty="0" err="1"/>
              <a:t>www.docker.com</a:t>
            </a:r>
            <a:r>
              <a:rPr lang="en-US" sz="1800" dirty="0"/>
              <a:t>/blog/containerized-python-development-part-2/</a:t>
            </a:r>
          </a:p>
        </p:txBody>
      </p:sp>
      <p:sp>
        <p:nvSpPr>
          <p:cNvPr id="3" name="Title 2">
            <a:extLst>
              <a:ext uri="{FF2B5EF4-FFF2-40B4-BE49-F238E27FC236}">
                <a16:creationId xmlns:a16="http://schemas.microsoft.com/office/drawing/2014/main" id="{8972469B-E4D3-F045-985E-442B0E7D1847}"/>
              </a:ext>
            </a:extLst>
          </p:cNvPr>
          <p:cNvSpPr>
            <a:spLocks noGrp="1"/>
          </p:cNvSpPr>
          <p:nvPr>
            <p:ph type="title"/>
          </p:nvPr>
        </p:nvSpPr>
        <p:spPr/>
        <p:txBody>
          <a:bodyPr/>
          <a:lstStyle/>
          <a:p>
            <a:r>
              <a:rPr lang="en-US" dirty="0"/>
              <a:t>Simple Tutorial</a:t>
            </a:r>
          </a:p>
        </p:txBody>
      </p:sp>
    </p:spTree>
    <p:extLst>
      <p:ext uri="{BB962C8B-B14F-4D97-AF65-F5344CB8AC3E}">
        <p14:creationId xmlns:p14="http://schemas.microsoft.com/office/powerpoint/2010/main" val="4196552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BD3D33-9394-E44B-8F35-7C8227610F67}"/>
              </a:ext>
            </a:extLst>
          </p:cNvPr>
          <p:cNvSpPr>
            <a:spLocks noGrp="1"/>
          </p:cNvSpPr>
          <p:nvPr>
            <p:ph idx="1"/>
          </p:nvPr>
        </p:nvSpPr>
        <p:spPr/>
        <p:txBody>
          <a:bodyPr/>
          <a:lstStyle/>
          <a:p>
            <a:r>
              <a:rPr lang="en-US" dirty="0"/>
              <a:t>Cloned the repository.</a:t>
            </a:r>
          </a:p>
          <a:p>
            <a:r>
              <a:rPr lang="en-US" dirty="0"/>
              <a:t>Files</a:t>
            </a:r>
          </a:p>
          <a:p>
            <a:r>
              <a:rPr lang="en-US" dirty="0"/>
              <a:t>Run container</a:t>
            </a:r>
          </a:p>
        </p:txBody>
      </p:sp>
      <p:sp>
        <p:nvSpPr>
          <p:cNvPr id="3" name="Title 2">
            <a:extLst>
              <a:ext uri="{FF2B5EF4-FFF2-40B4-BE49-F238E27FC236}">
                <a16:creationId xmlns:a16="http://schemas.microsoft.com/office/drawing/2014/main" id="{5E7E1F25-7EF6-B049-97AA-599D4D8DBAFE}"/>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3835170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F9E97F-D8F1-2F41-8241-49107FAB546A}"/>
              </a:ext>
            </a:extLst>
          </p:cNvPr>
          <p:cNvSpPr>
            <a:spLocks noGrp="1"/>
          </p:cNvSpPr>
          <p:nvPr>
            <p:ph idx="1"/>
          </p:nvPr>
        </p:nvSpPr>
        <p:spPr>
          <a:xfrm>
            <a:off x="152400" y="514350"/>
            <a:ext cx="8839200" cy="4076700"/>
          </a:xfrm>
        </p:spPr>
        <p:txBody>
          <a:bodyPr/>
          <a:lstStyle/>
          <a:p>
            <a:pPr>
              <a:spcBef>
                <a:spcPts val="0"/>
              </a:spcBef>
              <a:spcAft>
                <a:spcPts val="200"/>
              </a:spcAft>
            </a:pPr>
            <a:r>
              <a:rPr lang="en-US" sz="1800" dirty="0"/>
              <a:t>Possible configurations:</a:t>
            </a:r>
          </a:p>
          <a:p>
            <a:pPr lvl="1">
              <a:spcBef>
                <a:spcPts val="0"/>
              </a:spcBef>
              <a:spcAft>
                <a:spcPts val="200"/>
              </a:spcAft>
            </a:pPr>
            <a:r>
              <a:rPr lang="en-US" sz="1600" dirty="0"/>
              <a:t>There are three “things:” web server, application server, DB server.</a:t>
            </a:r>
          </a:p>
          <a:p>
            <a:pPr lvl="1">
              <a:spcBef>
                <a:spcPts val="0"/>
              </a:spcBef>
              <a:spcAft>
                <a:spcPts val="200"/>
              </a:spcAft>
            </a:pPr>
            <a:r>
              <a:rPr lang="en-US" sz="1600" dirty="0"/>
              <a:t>A “thing” can be on your laptop or on AWS.</a:t>
            </a:r>
          </a:p>
          <a:p>
            <a:pPr lvl="1">
              <a:spcBef>
                <a:spcPts val="0"/>
              </a:spcBef>
              <a:spcAft>
                <a:spcPts val="200"/>
              </a:spcAft>
            </a:pPr>
            <a:r>
              <a:rPr lang="en-US" sz="1600" dirty="0"/>
              <a:t>You want your code to be the same and get</a:t>
            </a:r>
            <a:br>
              <a:rPr lang="en-US" sz="1600" dirty="0"/>
            </a:br>
            <a:r>
              <a:rPr lang="en-US" sz="1600" dirty="0"/>
              <a:t>information from the configuration.</a:t>
            </a:r>
          </a:p>
          <a:p>
            <a:pPr lvl="1">
              <a:spcBef>
                <a:spcPts val="0"/>
              </a:spcBef>
              <a:spcAft>
                <a:spcPts val="200"/>
              </a:spcAft>
            </a:pPr>
            <a:r>
              <a:rPr lang="en-US" sz="1600" dirty="0"/>
              <a:t>One simple approach is environment variables for</a:t>
            </a:r>
            <a:br>
              <a:rPr lang="en-US" sz="1600" dirty="0"/>
            </a:br>
            <a:r>
              <a:rPr lang="en-US" sz="1600" dirty="0"/>
              <a:t>web application.</a:t>
            </a:r>
          </a:p>
          <a:p>
            <a:pPr lvl="1">
              <a:spcBef>
                <a:spcPts val="0"/>
              </a:spcBef>
              <a:spcAft>
                <a:spcPts val="200"/>
              </a:spcAft>
            </a:pPr>
            <a:r>
              <a:rPr lang="en-US" sz="1600" dirty="0"/>
              <a:t>The angular application can use the URL because. Why would the cloud deployed</a:t>
            </a:r>
            <a:br>
              <a:rPr lang="en-US" sz="1600" dirty="0"/>
            </a:br>
            <a:r>
              <a:rPr lang="en-US" sz="1600" dirty="0"/>
              <a:t>angular application access your local web application.</a:t>
            </a:r>
          </a:p>
          <a:p>
            <a:pPr>
              <a:spcBef>
                <a:spcPts val="0"/>
              </a:spcBef>
              <a:spcAft>
                <a:spcPts val="200"/>
              </a:spcAft>
            </a:pPr>
            <a:r>
              <a:rPr lang="en-US" sz="1800" dirty="0"/>
              <a:t>Show code for environment variables and how to set environment variables.</a:t>
            </a:r>
          </a:p>
          <a:p>
            <a:pPr lvl="1">
              <a:spcBef>
                <a:spcPts val="0"/>
              </a:spcBef>
              <a:spcAft>
                <a:spcPts val="200"/>
              </a:spcAft>
            </a:pPr>
            <a:r>
              <a:rPr lang="en-US" sz="1600" dirty="0"/>
              <a:t>Locally in PyCharm</a:t>
            </a:r>
          </a:p>
          <a:p>
            <a:pPr lvl="1">
              <a:spcBef>
                <a:spcPts val="0"/>
              </a:spcBef>
              <a:spcAft>
                <a:spcPts val="200"/>
              </a:spcAft>
            </a:pPr>
            <a:r>
              <a:rPr lang="en-US" sz="1600" dirty="0"/>
              <a:t>On EC2 (.</a:t>
            </a:r>
            <a:r>
              <a:rPr lang="en-US" sz="1600" dirty="0" err="1"/>
              <a:t>bash_profile</a:t>
            </a:r>
            <a:r>
              <a:rPr lang="en-US" sz="1600" dirty="0"/>
              <a:t>)</a:t>
            </a:r>
          </a:p>
          <a:p>
            <a:pPr lvl="1">
              <a:spcBef>
                <a:spcPts val="0"/>
              </a:spcBef>
              <a:spcAft>
                <a:spcPts val="200"/>
              </a:spcAft>
            </a:pPr>
            <a:r>
              <a:rPr lang="en-US" sz="1600" dirty="0"/>
              <a:t>Show use of URL in Typescript.</a:t>
            </a:r>
          </a:p>
          <a:p>
            <a:pPr>
              <a:spcBef>
                <a:spcPts val="0"/>
              </a:spcBef>
              <a:spcAft>
                <a:spcPts val="200"/>
              </a:spcAft>
            </a:pPr>
            <a:r>
              <a:rPr lang="en-US" sz="1800" dirty="0"/>
              <a:t>These approaches are “OK” but there are more secure approaches.</a:t>
            </a:r>
          </a:p>
          <a:p>
            <a:pPr>
              <a:spcBef>
                <a:spcPts val="0"/>
              </a:spcBef>
              <a:spcAft>
                <a:spcPts val="200"/>
              </a:spcAft>
            </a:pPr>
            <a:r>
              <a:rPr lang="en-US" sz="1800" dirty="0"/>
              <a:t>Also, </a:t>
            </a:r>
            <a:r>
              <a:rPr lang="en-US" sz="1800" u="sng" dirty="0"/>
              <a:t>remember to set security group rules properly.</a:t>
            </a:r>
            <a:endParaRPr lang="en-US" sz="1800" dirty="0"/>
          </a:p>
        </p:txBody>
      </p:sp>
      <p:sp>
        <p:nvSpPr>
          <p:cNvPr id="3" name="Title 2">
            <a:extLst>
              <a:ext uri="{FF2B5EF4-FFF2-40B4-BE49-F238E27FC236}">
                <a16:creationId xmlns:a16="http://schemas.microsoft.com/office/drawing/2014/main" id="{B19BCA70-61BE-4C43-A816-8881842B240B}"/>
              </a:ext>
            </a:extLst>
          </p:cNvPr>
          <p:cNvSpPr>
            <a:spLocks noGrp="1"/>
          </p:cNvSpPr>
          <p:nvPr>
            <p:ph type="title"/>
          </p:nvPr>
        </p:nvSpPr>
        <p:spPr/>
        <p:txBody>
          <a:bodyPr/>
          <a:lstStyle/>
          <a:p>
            <a:r>
              <a:rPr lang="en-US" dirty="0"/>
              <a:t>Simple Flask Application – Configuration</a:t>
            </a:r>
          </a:p>
        </p:txBody>
      </p:sp>
      <p:pic>
        <p:nvPicPr>
          <p:cNvPr id="4" name="Picture 3">
            <a:extLst>
              <a:ext uri="{FF2B5EF4-FFF2-40B4-BE49-F238E27FC236}">
                <a16:creationId xmlns:a16="http://schemas.microsoft.com/office/drawing/2014/main" id="{C5AB2890-85EA-2649-A403-2A60156EB5E9}"/>
              </a:ext>
            </a:extLst>
          </p:cNvPr>
          <p:cNvPicPr>
            <a:picLocks noChangeAspect="1"/>
          </p:cNvPicPr>
          <p:nvPr/>
        </p:nvPicPr>
        <p:blipFill>
          <a:blip r:embed="rId2"/>
          <a:stretch>
            <a:fillRect/>
          </a:stretch>
        </p:blipFill>
        <p:spPr>
          <a:xfrm>
            <a:off x="5943600" y="1200150"/>
            <a:ext cx="3146846" cy="1165053"/>
          </a:xfrm>
          <a:prstGeom prst="rect">
            <a:avLst/>
          </a:prstGeom>
        </p:spPr>
      </p:pic>
    </p:spTree>
    <p:extLst>
      <p:ext uri="{BB962C8B-B14F-4D97-AF65-F5344CB8AC3E}">
        <p14:creationId xmlns:p14="http://schemas.microsoft.com/office/powerpoint/2010/main" val="39800635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Project – Sprint 1</a:t>
            </a:r>
            <a:br>
              <a:rPr lang="en-US" altLang="en-US" sz="2800" i="1" dirty="0">
                <a:solidFill>
                  <a:schemeClr val="bg1"/>
                </a:solidFill>
              </a:rPr>
            </a:br>
            <a:r>
              <a:rPr lang="en-US" altLang="en-US" sz="2800" i="1" dirty="0">
                <a:solidFill>
                  <a:schemeClr val="bg1"/>
                </a:solidFill>
              </a:rPr>
              <a:t>(Note: Show Trello, Agile, </a:t>
            </a:r>
            <a:r>
              <a:rPr lang="en-US" altLang="en-US" sz="2800" i="1" dirty="0" err="1">
                <a:solidFill>
                  <a:schemeClr val="bg1"/>
                </a:solidFill>
              </a:rPr>
              <a:t>etc</a:t>
            </a:r>
            <a:r>
              <a:rPr lang="en-US" altLang="en-US" sz="2800" i="1" dirty="0">
                <a:solidFill>
                  <a:schemeClr val="bg1"/>
                </a:solidFill>
              </a:rPr>
              <a:t>).</a:t>
            </a:r>
            <a:endParaRPr lang="en-US" altLang="en-US" sz="1600" i="1" dirty="0">
              <a:solidFill>
                <a:schemeClr val="bg1"/>
              </a:solidFill>
            </a:endParaRPr>
          </a:p>
        </p:txBody>
      </p:sp>
      <p:sp>
        <p:nvSpPr>
          <p:cNvPr id="8" name="TextBox 11">
            <a:extLst>
              <a:ext uri="{FF2B5EF4-FFF2-40B4-BE49-F238E27FC236}">
                <a16:creationId xmlns:a16="http://schemas.microsoft.com/office/drawing/2014/main" id="{45ED44D5-D528-4A45-B240-0D1DCE43E2F6}"/>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50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359435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3B723EB4-4893-424F-B1FA-2F7172FE4695}"/>
              </a:ext>
            </a:extLst>
          </p:cNvPr>
          <p:cNvSpPr>
            <a:spLocks noGrp="1"/>
          </p:cNvSpPr>
          <p:nvPr>
            <p:ph idx="1"/>
          </p:nvPr>
        </p:nvSpPr>
        <p:spPr>
          <a:xfrm>
            <a:off x="152400" y="590550"/>
            <a:ext cx="8839200" cy="4038600"/>
          </a:xfrm>
        </p:spPr>
        <p:txBody>
          <a:bodyPr/>
          <a:lstStyle/>
          <a:p>
            <a:r>
              <a:rPr lang="en-US" sz="1400" dirty="0"/>
              <a:t>Build  microservices:</a:t>
            </a:r>
          </a:p>
          <a:p>
            <a:pPr lvl="1"/>
            <a:r>
              <a:rPr lang="en-US" sz="1200" dirty="0"/>
              <a:t>Users, ... ...</a:t>
            </a:r>
          </a:p>
          <a:p>
            <a:pPr lvl="1"/>
            <a:r>
              <a:rPr lang="en-US" sz="1200" dirty="0"/>
              <a:t>Deploy users on Use two separate RDS instances.</a:t>
            </a:r>
          </a:p>
          <a:p>
            <a:r>
              <a:rPr lang="en-US" sz="1400" dirty="0"/>
              <a:t>Implement a layered architecture:</a:t>
            </a:r>
          </a:p>
          <a:p>
            <a:pPr lvl="1"/>
            <a:r>
              <a:rPr lang="en-US" sz="1200" dirty="0"/>
              <a:t>Data objects for access </a:t>
            </a:r>
            <a:r>
              <a:rPr lang="en-US" sz="1200" dirty="0" err="1"/>
              <a:t>DBs.</a:t>
            </a:r>
            <a:endParaRPr lang="en-US" sz="1200" dirty="0"/>
          </a:p>
          <a:p>
            <a:pPr lvl="1"/>
            <a:r>
              <a:rPr lang="en-US" sz="1200" dirty="0"/>
              <a:t>Application logic in app services.</a:t>
            </a:r>
          </a:p>
          <a:p>
            <a:pPr lvl="1"/>
            <a:r>
              <a:rPr lang="en-US" sz="1200" dirty="0"/>
              <a:t>Routing in </a:t>
            </a:r>
            <a:r>
              <a:rPr lang="en-US" sz="1200" dirty="0" err="1"/>
              <a:t>app.py</a:t>
            </a:r>
            <a:endParaRPr lang="en-US" sz="1200" dirty="0"/>
          </a:p>
          <a:p>
            <a:r>
              <a:rPr lang="en-US" sz="1400" dirty="0"/>
              <a:t>Implement paths:</a:t>
            </a:r>
          </a:p>
          <a:p>
            <a:pPr lvl="1"/>
            <a:r>
              <a:rPr lang="en-US" sz="1200" dirty="0"/>
              <a:t>/users</a:t>
            </a:r>
          </a:p>
          <a:p>
            <a:pPr lvl="1"/>
            <a:r>
              <a:rPr lang="en-US" sz="1200" dirty="0"/>
              <a:t>/users/{id}</a:t>
            </a:r>
          </a:p>
          <a:p>
            <a:pPr lvl="1"/>
            <a:r>
              <a:rPr lang="en-US" sz="1200" dirty="0"/>
              <a:t>/users/{id}address</a:t>
            </a:r>
          </a:p>
          <a:p>
            <a:pPr lvl="1"/>
            <a:r>
              <a:rPr lang="en-US" sz="1200" dirty="0"/>
              <a:t>/addresses</a:t>
            </a:r>
          </a:p>
          <a:p>
            <a:pPr lvl="1"/>
            <a:r>
              <a:rPr lang="en-US" sz="1200" dirty="0"/>
              <a:t>/addresses/{</a:t>
            </a:r>
            <a:r>
              <a:rPr lang="en-US" sz="1200" dirty="0" err="1"/>
              <a:t>addressId</a:t>
            </a:r>
            <a:r>
              <a:rPr lang="en-US" sz="1200" dirty="0"/>
              <a:t>}</a:t>
            </a:r>
          </a:p>
          <a:p>
            <a:pPr lvl="1"/>
            <a:r>
              <a:rPr lang="en-US" sz="1200" dirty="0"/>
              <a:t>/addresses/{</a:t>
            </a:r>
            <a:r>
              <a:rPr lang="en-US" sz="1200" dirty="0" err="1"/>
              <a:t>addressId</a:t>
            </a:r>
            <a:r>
              <a:rPr lang="en-US" sz="1200" dirty="0"/>
              <a:t>}/users</a:t>
            </a:r>
          </a:p>
          <a:p>
            <a:pPr lvl="1"/>
            <a:r>
              <a:rPr lang="en-US" sz="1200" dirty="0"/>
              <a:t>... ...</a:t>
            </a:r>
          </a:p>
          <a:p>
            <a:r>
              <a:rPr lang="en-US" sz="1400" dirty="0"/>
              <a:t>Do a very simple UI and deploy on S3.</a:t>
            </a:r>
          </a:p>
        </p:txBody>
      </p:sp>
      <p:sp>
        <p:nvSpPr>
          <p:cNvPr id="3" name="Title 2">
            <a:extLst>
              <a:ext uri="{FF2B5EF4-FFF2-40B4-BE49-F238E27FC236}">
                <a16:creationId xmlns:a16="http://schemas.microsoft.com/office/drawing/2014/main" id="{1B7A893C-13F2-1945-A990-DB6C6A3A216B}"/>
              </a:ext>
            </a:extLst>
          </p:cNvPr>
          <p:cNvSpPr>
            <a:spLocks noGrp="1"/>
          </p:cNvSpPr>
          <p:nvPr>
            <p:ph type="title"/>
          </p:nvPr>
        </p:nvSpPr>
        <p:spPr/>
        <p:txBody>
          <a:bodyPr/>
          <a:lstStyle/>
          <a:p>
            <a:r>
              <a:rPr lang="en-US" dirty="0"/>
              <a:t>Specification (TBD)</a:t>
            </a:r>
          </a:p>
        </p:txBody>
      </p:sp>
      <p:pic>
        <p:nvPicPr>
          <p:cNvPr id="4" name="Picture 3">
            <a:extLst>
              <a:ext uri="{FF2B5EF4-FFF2-40B4-BE49-F238E27FC236}">
                <a16:creationId xmlns:a16="http://schemas.microsoft.com/office/drawing/2014/main" id="{5C29992A-5243-364B-96D6-0A3621184B90}"/>
              </a:ext>
            </a:extLst>
          </p:cNvPr>
          <p:cNvPicPr>
            <a:picLocks noChangeAspect="1"/>
          </p:cNvPicPr>
          <p:nvPr/>
        </p:nvPicPr>
        <p:blipFill>
          <a:blip r:embed="rId2"/>
          <a:stretch>
            <a:fillRect/>
          </a:stretch>
        </p:blipFill>
        <p:spPr>
          <a:xfrm>
            <a:off x="3715914" y="1504950"/>
            <a:ext cx="5150847" cy="2495056"/>
          </a:xfrm>
          <a:prstGeom prst="rect">
            <a:avLst/>
          </a:prstGeom>
        </p:spPr>
      </p:pic>
    </p:spTree>
    <p:extLst>
      <p:ext uri="{BB962C8B-B14F-4D97-AF65-F5344CB8AC3E}">
        <p14:creationId xmlns:p14="http://schemas.microsoft.com/office/powerpoint/2010/main" val="2924300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A3A034-E6C9-BB4E-8B6F-0EC75ACB80DA}"/>
              </a:ext>
            </a:extLst>
          </p:cNvPr>
          <p:cNvSpPr>
            <a:spLocks noGrp="1"/>
          </p:cNvSpPr>
          <p:nvPr>
            <p:ph idx="1"/>
          </p:nvPr>
        </p:nvSpPr>
        <p:spPr>
          <a:xfrm>
            <a:off x="152400" y="514350"/>
            <a:ext cx="4267200" cy="4114800"/>
          </a:xfrm>
        </p:spPr>
        <p:txBody>
          <a:bodyPr/>
          <a:lstStyle/>
          <a:p>
            <a:r>
              <a:rPr lang="en-US" sz="1400" dirty="0"/>
              <a:t>A user has 0 or 1 addresses.</a:t>
            </a:r>
          </a:p>
          <a:p>
            <a:r>
              <a:rPr lang="en-US" sz="1400" dirty="0"/>
              <a:t>Several people make have the same address.</a:t>
            </a:r>
          </a:p>
          <a:p>
            <a:r>
              <a:rPr lang="en-US" sz="1400" dirty="0"/>
              <a:t>IDs must be unique and service generated.</a:t>
            </a:r>
          </a:p>
          <a:p>
            <a:r>
              <a:rPr lang="en-US" sz="1400" dirty="0"/>
              <a:t>Country code must come from a</a:t>
            </a:r>
            <a:br>
              <a:rPr lang="en-US" sz="1400" dirty="0"/>
            </a:br>
            <a:r>
              <a:rPr lang="en-US" sz="1400" dirty="0"/>
              <a:t>valid list of country codes.</a:t>
            </a:r>
          </a:p>
          <a:p>
            <a:r>
              <a:rPr lang="en-US" sz="1400" dirty="0"/>
              <a:t>City cannot contain numbers.</a:t>
            </a:r>
          </a:p>
          <a:p>
            <a:r>
              <a:rPr lang="en-US" sz="1400" dirty="0"/>
              <a:t>Email must have valid format:</a:t>
            </a:r>
          </a:p>
          <a:p>
            <a:pPr lvl="1"/>
            <a:r>
              <a:rPr lang="en-US" sz="1200" dirty="0"/>
              <a:t>Contain “@”</a:t>
            </a:r>
          </a:p>
          <a:p>
            <a:pPr lvl="1"/>
            <a:r>
              <a:rPr lang="en-US" sz="1200" dirty="0"/>
              <a:t>End in one of:</a:t>
            </a:r>
          </a:p>
          <a:p>
            <a:pPr lvl="2"/>
            <a:r>
              <a:rPr lang="en-US" sz="1100" dirty="0"/>
              <a:t>.</a:t>
            </a:r>
            <a:r>
              <a:rPr lang="en-US" sz="1100" dirty="0" err="1"/>
              <a:t>edu</a:t>
            </a:r>
            <a:endParaRPr lang="en-US" sz="1100" dirty="0"/>
          </a:p>
          <a:p>
            <a:pPr lvl="2"/>
            <a:r>
              <a:rPr lang="en-US" sz="1100" dirty="0"/>
              <a:t>.com</a:t>
            </a:r>
          </a:p>
          <a:p>
            <a:pPr lvl="2"/>
            <a:r>
              <a:rPr lang="en-US" sz="1100" dirty="0"/>
              <a:t>.org</a:t>
            </a:r>
          </a:p>
          <a:p>
            <a:pPr lvl="2"/>
            <a:r>
              <a:rPr lang="en-US" sz="1100" dirty="0"/>
              <a:t>.mil</a:t>
            </a:r>
          </a:p>
          <a:p>
            <a:r>
              <a:rPr lang="en-US" sz="1400" dirty="0"/>
              <a:t>Only the following may be NULL</a:t>
            </a:r>
          </a:p>
          <a:p>
            <a:pPr lvl="1"/>
            <a:r>
              <a:rPr lang="en-US" sz="1200" dirty="0" err="1"/>
              <a:t>nameFirst</a:t>
            </a:r>
            <a:endParaRPr lang="en-US" sz="1200" dirty="0"/>
          </a:p>
          <a:p>
            <a:pPr lvl="1"/>
            <a:r>
              <a:rPr lang="en-US" sz="1200" dirty="0"/>
              <a:t>streetName2</a:t>
            </a:r>
          </a:p>
          <a:p>
            <a:pPr lvl="1"/>
            <a:endParaRPr lang="en-US" sz="1200" dirty="0"/>
          </a:p>
        </p:txBody>
      </p:sp>
      <p:sp>
        <p:nvSpPr>
          <p:cNvPr id="3" name="Title 2">
            <a:extLst>
              <a:ext uri="{FF2B5EF4-FFF2-40B4-BE49-F238E27FC236}">
                <a16:creationId xmlns:a16="http://schemas.microsoft.com/office/drawing/2014/main" id="{2EF98CA8-4928-FB44-BFCC-079C59448ABF}"/>
              </a:ext>
            </a:extLst>
          </p:cNvPr>
          <p:cNvSpPr>
            <a:spLocks noGrp="1"/>
          </p:cNvSpPr>
          <p:nvPr>
            <p:ph type="title"/>
          </p:nvPr>
        </p:nvSpPr>
        <p:spPr/>
        <p:txBody>
          <a:bodyPr/>
          <a:lstStyle/>
          <a:p>
            <a:r>
              <a:rPr lang="en-US" dirty="0"/>
              <a:t>Implement Linked Data</a:t>
            </a:r>
          </a:p>
        </p:txBody>
      </p:sp>
      <p:pic>
        <p:nvPicPr>
          <p:cNvPr id="4" name="Picture 3">
            <a:extLst>
              <a:ext uri="{FF2B5EF4-FFF2-40B4-BE49-F238E27FC236}">
                <a16:creationId xmlns:a16="http://schemas.microsoft.com/office/drawing/2014/main" id="{AB3DF201-7980-CE47-AB14-351C1898C9EB}"/>
              </a:ext>
            </a:extLst>
          </p:cNvPr>
          <p:cNvPicPr>
            <a:picLocks noChangeAspect="1"/>
          </p:cNvPicPr>
          <p:nvPr/>
        </p:nvPicPr>
        <p:blipFill>
          <a:blip r:embed="rId2"/>
          <a:stretch>
            <a:fillRect/>
          </a:stretch>
        </p:blipFill>
        <p:spPr>
          <a:xfrm>
            <a:off x="3247312" y="2268548"/>
            <a:ext cx="3515284" cy="1986900"/>
          </a:xfrm>
          <a:prstGeom prst="rect">
            <a:avLst/>
          </a:prstGeom>
        </p:spPr>
      </p:pic>
      <p:pic>
        <p:nvPicPr>
          <p:cNvPr id="6" name="Picture 5">
            <a:extLst>
              <a:ext uri="{FF2B5EF4-FFF2-40B4-BE49-F238E27FC236}">
                <a16:creationId xmlns:a16="http://schemas.microsoft.com/office/drawing/2014/main" id="{8BEF0020-CCFA-9145-B51D-7C3A059FEEDC}"/>
              </a:ext>
            </a:extLst>
          </p:cNvPr>
          <p:cNvPicPr>
            <a:picLocks noChangeAspect="1"/>
          </p:cNvPicPr>
          <p:nvPr/>
        </p:nvPicPr>
        <p:blipFill>
          <a:blip r:embed="rId3"/>
          <a:stretch>
            <a:fillRect/>
          </a:stretch>
        </p:blipFill>
        <p:spPr>
          <a:xfrm>
            <a:off x="6727495" y="2187518"/>
            <a:ext cx="2264104" cy="2474719"/>
          </a:xfrm>
          <a:prstGeom prst="rect">
            <a:avLst/>
          </a:prstGeom>
        </p:spPr>
      </p:pic>
      <p:sp>
        <p:nvSpPr>
          <p:cNvPr id="7" name="Rectangle 6">
            <a:extLst>
              <a:ext uri="{FF2B5EF4-FFF2-40B4-BE49-F238E27FC236}">
                <a16:creationId xmlns:a16="http://schemas.microsoft.com/office/drawing/2014/main" id="{E03852A5-956E-974F-81C3-274804B29880}"/>
              </a:ext>
            </a:extLst>
          </p:cNvPr>
          <p:cNvSpPr/>
          <p:nvPr/>
        </p:nvSpPr>
        <p:spPr>
          <a:xfrm>
            <a:off x="3527199" y="4274176"/>
            <a:ext cx="3140283" cy="369332"/>
          </a:xfrm>
          <a:prstGeom prst="rect">
            <a:avLst/>
          </a:prstGeom>
        </p:spPr>
        <p:txBody>
          <a:bodyPr wrap="none">
            <a:spAutoFit/>
          </a:bodyPr>
          <a:lstStyle/>
          <a:p>
            <a:r>
              <a:rPr lang="en-US" dirty="0">
                <a:hlinkClick r:id="rId4"/>
              </a:rPr>
              <a:t>https://restfulapi.net/hateoas/</a:t>
            </a:r>
            <a:r>
              <a:rPr lang="en-US" dirty="0"/>
              <a:t> </a:t>
            </a:r>
          </a:p>
        </p:txBody>
      </p:sp>
      <p:pic>
        <p:nvPicPr>
          <p:cNvPr id="8" name="Picture 7">
            <a:extLst>
              <a:ext uri="{FF2B5EF4-FFF2-40B4-BE49-F238E27FC236}">
                <a16:creationId xmlns:a16="http://schemas.microsoft.com/office/drawing/2014/main" id="{9D64080B-F90D-6B4B-8CC0-CF7292119C82}"/>
              </a:ext>
            </a:extLst>
          </p:cNvPr>
          <p:cNvPicPr>
            <a:picLocks noChangeAspect="1"/>
          </p:cNvPicPr>
          <p:nvPr/>
        </p:nvPicPr>
        <p:blipFill>
          <a:blip r:embed="rId5"/>
          <a:stretch>
            <a:fillRect/>
          </a:stretch>
        </p:blipFill>
        <p:spPr>
          <a:xfrm>
            <a:off x="4333636" y="444319"/>
            <a:ext cx="4657964" cy="1743199"/>
          </a:xfrm>
          <a:prstGeom prst="rect">
            <a:avLst/>
          </a:prstGeom>
        </p:spPr>
      </p:pic>
    </p:spTree>
    <p:extLst>
      <p:ext uri="{BB962C8B-B14F-4D97-AF65-F5344CB8AC3E}">
        <p14:creationId xmlns:p14="http://schemas.microsoft.com/office/powerpoint/2010/main" val="1834423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Static Web Hosting</a:t>
            </a:r>
            <a:endParaRPr lang="en-US" altLang="en-US" sz="1600" i="1" dirty="0">
              <a:solidFill>
                <a:schemeClr val="bg1"/>
              </a:solidFill>
            </a:endParaRPr>
          </a:p>
        </p:txBody>
      </p:sp>
      <p:sp>
        <p:nvSpPr>
          <p:cNvPr id="9" name="TextBox 11">
            <a:extLst>
              <a:ext uri="{FF2B5EF4-FFF2-40B4-BE49-F238E27FC236}">
                <a16:creationId xmlns:a16="http://schemas.microsoft.com/office/drawing/2014/main" id="{C5458E67-1A3A-C541-A07B-BEE341665CDB}"/>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2 – Microservices, REST, Containers, PaaS, S3</a:t>
            </a:r>
            <a:br>
              <a:rPr lang="en-US" altLang="en-US" sz="1050" i="1" baseline="0" dirty="0">
                <a:solidFill>
                  <a:schemeClr val="bg1"/>
                </a:solidFill>
              </a:rPr>
            </a:br>
            <a:r>
              <a:rPr lang="de-DE" altLang="en-US" sz="900" i="1" dirty="0">
                <a:solidFill>
                  <a:schemeClr val="bg1"/>
                </a:solidFill>
              </a:rPr>
              <a:t>© Donald F. Ferguson, 2021</a:t>
            </a:r>
            <a:endParaRPr lang="en-US" altLang="en-US" sz="900" i="1" dirty="0">
              <a:solidFill>
                <a:schemeClr val="bg1"/>
              </a:solidFill>
            </a:endParaRPr>
          </a:p>
        </p:txBody>
      </p:sp>
    </p:spTree>
    <p:extLst>
      <p:ext uri="{BB962C8B-B14F-4D97-AF65-F5344CB8AC3E}">
        <p14:creationId xmlns:p14="http://schemas.microsoft.com/office/powerpoint/2010/main" val="1906606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04505A18-E3A8-CC4D-82B7-77D789F963F0}"/>
              </a:ext>
            </a:extLst>
          </p:cNvPr>
          <p:cNvSpPr>
            <a:spLocks noGrp="1"/>
          </p:cNvSpPr>
          <p:nvPr>
            <p:ph idx="1"/>
          </p:nvPr>
        </p:nvSpPr>
        <p:spPr>
          <a:xfrm>
            <a:off x="4423403" y="2550568"/>
            <a:ext cx="4568196" cy="2078582"/>
          </a:xfrm>
        </p:spPr>
        <p:txBody>
          <a:bodyPr/>
          <a:lstStyle/>
          <a:p>
            <a:r>
              <a:rPr lang="en-US" sz="1600" dirty="0" err="1">
                <a:solidFill>
                  <a:srgbClr val="0070C0"/>
                </a:solidFill>
              </a:rPr>
              <a:t>app.component</a:t>
            </a:r>
            <a:endParaRPr lang="en-US" sz="1600" dirty="0">
              <a:solidFill>
                <a:srgbClr val="0070C0"/>
              </a:solidFill>
            </a:endParaRPr>
          </a:p>
          <a:p>
            <a:r>
              <a:rPr lang="en-US" sz="1600" dirty="0" err="1">
                <a:solidFill>
                  <a:srgbClr val="FF0000"/>
                </a:solidFill>
              </a:rPr>
              <a:t>navbar.component</a:t>
            </a:r>
            <a:endParaRPr lang="en-US" sz="1600" dirty="0">
              <a:solidFill>
                <a:srgbClr val="FF0000"/>
              </a:solidFill>
            </a:endParaRPr>
          </a:p>
          <a:p>
            <a:r>
              <a:rPr lang="en-US" sz="1600" dirty="0" err="1">
                <a:solidFill>
                  <a:srgbClr val="00B050"/>
                </a:solidFill>
              </a:rPr>
              <a:t>imdbartist.component</a:t>
            </a:r>
            <a:endParaRPr lang="en-US" sz="1600" dirty="0">
              <a:solidFill>
                <a:srgbClr val="00B050"/>
              </a:solidFill>
            </a:endParaRPr>
          </a:p>
          <a:p>
            <a:pPr lvl="1"/>
            <a:r>
              <a:rPr lang="en-US" sz="1400" dirty="0">
                <a:solidFill>
                  <a:srgbClr val="00B050"/>
                </a:solidFill>
              </a:rPr>
              <a:t>Template (HTML)</a:t>
            </a:r>
          </a:p>
          <a:p>
            <a:pPr lvl="1"/>
            <a:r>
              <a:rPr lang="en-US" sz="1400" dirty="0">
                <a:solidFill>
                  <a:srgbClr val="00B050"/>
                </a:solidFill>
              </a:rPr>
              <a:t>CSS</a:t>
            </a:r>
          </a:p>
          <a:p>
            <a:pPr lvl="1"/>
            <a:r>
              <a:rPr lang="en-US" sz="1400" dirty="0">
                <a:solidFill>
                  <a:srgbClr val="00B050"/>
                </a:solidFill>
              </a:rPr>
              <a:t>Component implementation</a:t>
            </a:r>
          </a:p>
          <a:p>
            <a:pPr lvl="1"/>
            <a:r>
              <a:rPr lang="en-US" sz="1400" dirty="0">
                <a:solidFill>
                  <a:srgbClr val="00B050"/>
                </a:solidFill>
              </a:rPr>
              <a:t>Service</a:t>
            </a:r>
          </a:p>
        </p:txBody>
      </p:sp>
      <p:sp>
        <p:nvSpPr>
          <p:cNvPr id="5" name="Title 4">
            <a:extLst>
              <a:ext uri="{FF2B5EF4-FFF2-40B4-BE49-F238E27FC236}">
                <a16:creationId xmlns:a16="http://schemas.microsoft.com/office/drawing/2014/main" id="{BCC8A5FD-C05B-334D-B0E6-E1C5219A33AD}"/>
              </a:ext>
            </a:extLst>
          </p:cNvPr>
          <p:cNvSpPr>
            <a:spLocks noGrp="1"/>
          </p:cNvSpPr>
          <p:nvPr>
            <p:ph type="title"/>
          </p:nvPr>
        </p:nvSpPr>
        <p:spPr/>
        <p:txBody>
          <a:bodyPr/>
          <a:lstStyle/>
          <a:p>
            <a:r>
              <a:rPr lang="en-US" dirty="0"/>
              <a:t>Web Application Architecture</a:t>
            </a:r>
          </a:p>
        </p:txBody>
      </p:sp>
      <p:pic>
        <p:nvPicPr>
          <p:cNvPr id="7" name="Picture 6">
            <a:extLst>
              <a:ext uri="{FF2B5EF4-FFF2-40B4-BE49-F238E27FC236}">
                <a16:creationId xmlns:a16="http://schemas.microsoft.com/office/drawing/2014/main" id="{B1E6FCFD-6C5B-A845-BB20-2D33E9733635}"/>
              </a:ext>
            </a:extLst>
          </p:cNvPr>
          <p:cNvPicPr>
            <a:picLocks noChangeAspect="1"/>
          </p:cNvPicPr>
          <p:nvPr/>
        </p:nvPicPr>
        <p:blipFill>
          <a:blip r:embed="rId2"/>
          <a:stretch>
            <a:fillRect/>
          </a:stretch>
        </p:blipFill>
        <p:spPr>
          <a:xfrm>
            <a:off x="4670846" y="583545"/>
            <a:ext cx="4343400" cy="1608052"/>
          </a:xfrm>
          <a:prstGeom prst="rect">
            <a:avLst/>
          </a:prstGeom>
        </p:spPr>
      </p:pic>
      <p:sp>
        <p:nvSpPr>
          <p:cNvPr id="8" name="Rectangle 7">
            <a:extLst>
              <a:ext uri="{FF2B5EF4-FFF2-40B4-BE49-F238E27FC236}">
                <a16:creationId xmlns:a16="http://schemas.microsoft.com/office/drawing/2014/main" id="{7C4094F7-A07D-CA41-BA02-1E89183B4E11}"/>
              </a:ext>
            </a:extLst>
          </p:cNvPr>
          <p:cNvSpPr/>
          <p:nvPr/>
        </p:nvSpPr>
        <p:spPr>
          <a:xfrm>
            <a:off x="4798469" y="2106881"/>
            <a:ext cx="4292245" cy="253916"/>
          </a:xfrm>
          <a:prstGeom prst="rect">
            <a:avLst/>
          </a:prstGeom>
        </p:spPr>
        <p:txBody>
          <a:bodyPr wrap="square">
            <a:spAutoFit/>
          </a:bodyPr>
          <a:lstStyle/>
          <a:p>
            <a:r>
              <a:rPr lang="en-US" sz="1000" dirty="0"/>
              <a:t>https://</a:t>
            </a:r>
            <a:r>
              <a:rPr lang="en-US" sz="1000" dirty="0" err="1"/>
              <a:t>dzone.com</a:t>
            </a:r>
            <a:r>
              <a:rPr lang="en-US" sz="1000" dirty="0"/>
              <a:t>/articles/architectural-shift-in-web-applications-with-</a:t>
            </a:r>
            <a:r>
              <a:rPr lang="en-US" sz="1000" dirty="0" err="1"/>
              <a:t>emerg</a:t>
            </a:r>
            <a:endParaRPr lang="en-US" sz="1000" dirty="0"/>
          </a:p>
        </p:txBody>
      </p:sp>
      <p:pic>
        <p:nvPicPr>
          <p:cNvPr id="9" name="Picture 8">
            <a:extLst>
              <a:ext uri="{FF2B5EF4-FFF2-40B4-BE49-F238E27FC236}">
                <a16:creationId xmlns:a16="http://schemas.microsoft.com/office/drawing/2014/main" id="{6D19432E-D6DF-2B48-AF5F-675B54E2771E}"/>
              </a:ext>
            </a:extLst>
          </p:cNvPr>
          <p:cNvPicPr>
            <a:picLocks noChangeAspect="1"/>
          </p:cNvPicPr>
          <p:nvPr/>
        </p:nvPicPr>
        <p:blipFill>
          <a:blip r:embed="rId3"/>
          <a:stretch>
            <a:fillRect/>
          </a:stretch>
        </p:blipFill>
        <p:spPr>
          <a:xfrm>
            <a:off x="53286" y="512180"/>
            <a:ext cx="3397028" cy="1978534"/>
          </a:xfrm>
          <a:prstGeom prst="rect">
            <a:avLst/>
          </a:prstGeom>
        </p:spPr>
      </p:pic>
      <p:sp>
        <p:nvSpPr>
          <p:cNvPr id="10" name="Left Brace 9">
            <a:extLst>
              <a:ext uri="{FF2B5EF4-FFF2-40B4-BE49-F238E27FC236}">
                <a16:creationId xmlns:a16="http://schemas.microsoft.com/office/drawing/2014/main" id="{3E39380B-195F-304A-98A1-604991314D29}"/>
              </a:ext>
            </a:extLst>
          </p:cNvPr>
          <p:cNvSpPr/>
          <p:nvPr/>
        </p:nvSpPr>
        <p:spPr>
          <a:xfrm>
            <a:off x="4505884" y="583545"/>
            <a:ext cx="164962" cy="1835805"/>
          </a:xfrm>
          <a:prstGeom prst="leftBrace">
            <a:avLst>
              <a:gd name="adj1" fmla="val 8333"/>
              <a:gd name="adj2" fmla="val 5069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39AAA1AB-FF27-AF4F-BEB2-2F199FC0967B}"/>
              </a:ext>
            </a:extLst>
          </p:cNvPr>
          <p:cNvPicPr>
            <a:picLocks noChangeAspect="1"/>
          </p:cNvPicPr>
          <p:nvPr/>
        </p:nvPicPr>
        <p:blipFill>
          <a:blip r:embed="rId4"/>
          <a:stretch>
            <a:fillRect/>
          </a:stretch>
        </p:blipFill>
        <p:spPr>
          <a:xfrm>
            <a:off x="31439" y="2550569"/>
            <a:ext cx="4263690" cy="2107580"/>
          </a:xfrm>
          <a:prstGeom prst="rect">
            <a:avLst/>
          </a:prstGeom>
        </p:spPr>
      </p:pic>
      <p:sp>
        <p:nvSpPr>
          <p:cNvPr id="12" name="Right Arrow 11">
            <a:extLst>
              <a:ext uri="{FF2B5EF4-FFF2-40B4-BE49-F238E27FC236}">
                <a16:creationId xmlns:a16="http://schemas.microsoft.com/office/drawing/2014/main" id="{64598C58-4E9D-234B-9B77-CDBE2AC60532}"/>
              </a:ext>
            </a:extLst>
          </p:cNvPr>
          <p:cNvSpPr/>
          <p:nvPr/>
        </p:nvSpPr>
        <p:spPr>
          <a:xfrm>
            <a:off x="3509003" y="1404657"/>
            <a:ext cx="914400" cy="1935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45A3C6-0D1D-2947-8866-C91C7D45689F}"/>
              </a:ext>
            </a:extLst>
          </p:cNvPr>
          <p:cNvSpPr/>
          <p:nvPr/>
        </p:nvSpPr>
        <p:spPr>
          <a:xfrm>
            <a:off x="31439" y="2490714"/>
            <a:ext cx="4311961" cy="2167436"/>
          </a:xfrm>
          <a:prstGeom prst="rect">
            <a:avLst/>
          </a:prstGeom>
          <a:noFill/>
          <a:ln w="571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2B9F220-75AF-2B45-A6F2-9FB17C711937}"/>
              </a:ext>
            </a:extLst>
          </p:cNvPr>
          <p:cNvSpPr/>
          <p:nvPr/>
        </p:nvSpPr>
        <p:spPr>
          <a:xfrm>
            <a:off x="42362" y="2550568"/>
            <a:ext cx="4241843" cy="193579"/>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9155E1-CF4B-4E4B-8257-859F19A42B45}"/>
              </a:ext>
            </a:extLst>
          </p:cNvPr>
          <p:cNvSpPr/>
          <p:nvPr/>
        </p:nvSpPr>
        <p:spPr>
          <a:xfrm>
            <a:off x="77421" y="2876550"/>
            <a:ext cx="4241843" cy="1447800"/>
          </a:xfrm>
          <a:prstGeom prst="rect">
            <a:avLst/>
          </a:prstGeom>
          <a:noFill/>
          <a:ln w="571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E85FE8BC-5128-C243-A356-BC21A6FA15EB}"/>
              </a:ext>
            </a:extLst>
          </p:cNvPr>
          <p:cNvSpPr/>
          <p:nvPr/>
        </p:nvSpPr>
        <p:spPr>
          <a:xfrm>
            <a:off x="7543800" y="3257550"/>
            <a:ext cx="1447799" cy="762000"/>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Show</a:t>
            </a:r>
            <a:br>
              <a:rPr lang="en-US" sz="1400" dirty="0"/>
            </a:br>
            <a:r>
              <a:rPr lang="en-US" sz="1400" dirty="0"/>
              <a:t>the</a:t>
            </a:r>
            <a:br>
              <a:rPr lang="en-US" sz="1400" dirty="0"/>
            </a:br>
            <a:r>
              <a:rPr lang="en-US" sz="1400" dirty="0"/>
              <a:t>Code</a:t>
            </a:r>
          </a:p>
        </p:txBody>
      </p:sp>
    </p:spTree>
    <p:extLst>
      <p:ext uri="{BB962C8B-B14F-4D97-AF65-F5344CB8AC3E}">
        <p14:creationId xmlns:p14="http://schemas.microsoft.com/office/powerpoint/2010/main" val="826091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0AAB4CA-7DA3-1B47-813E-74F2FB930193}"/>
              </a:ext>
            </a:extLst>
          </p:cNvPr>
          <p:cNvSpPr>
            <a:spLocks noGrp="1"/>
          </p:cNvSpPr>
          <p:nvPr>
            <p:ph idx="1"/>
          </p:nvPr>
        </p:nvSpPr>
        <p:spPr>
          <a:xfrm>
            <a:off x="3505200" y="509131"/>
            <a:ext cx="5410200" cy="4095750"/>
          </a:xfrm>
        </p:spPr>
        <p:txBody>
          <a:bodyPr/>
          <a:lstStyle/>
          <a:p>
            <a:r>
              <a:rPr lang="en-US" sz="1400" dirty="0"/>
              <a:t>The browser is an application that interprets the files:</a:t>
            </a:r>
          </a:p>
          <a:p>
            <a:pPr lvl="1"/>
            <a:r>
              <a:rPr lang="en-US" sz="1200" dirty="0"/>
              <a:t>HTML, CSS, etc. define the document and content.</a:t>
            </a:r>
          </a:p>
          <a:p>
            <a:pPr lvl="1"/>
            <a:r>
              <a:rPr lang="en-US" sz="1200" dirty="0"/>
              <a:t>JavaScript defines dynamic behavior.</a:t>
            </a:r>
          </a:p>
          <a:p>
            <a:r>
              <a:rPr lang="en-US" sz="1400" dirty="0"/>
              <a:t>Browser loads </a:t>
            </a:r>
            <a:r>
              <a:rPr lang="en-US" sz="1400" dirty="0" err="1"/>
              <a:t>index.html</a:t>
            </a:r>
            <a:endParaRPr lang="en-US" sz="1400" dirty="0"/>
          </a:p>
          <a:p>
            <a:pPr lvl="1"/>
            <a:r>
              <a:rPr lang="en-US" sz="1200" dirty="0" err="1"/>
              <a:t>index.html</a:t>
            </a:r>
            <a:r>
              <a:rPr lang="en-US" sz="1200" dirty="0"/>
              <a:t> contains links to files.</a:t>
            </a:r>
          </a:p>
          <a:p>
            <a:pPr lvl="1"/>
            <a:r>
              <a:rPr lang="en-US" sz="1200" dirty="0"/>
              <a:t>The browser loads the linked files.</a:t>
            </a:r>
          </a:p>
          <a:p>
            <a:pPr lvl="1"/>
            <a:r>
              <a:rPr lang="en-US" sz="1200" dirty="0"/>
              <a:t>These also have links, which the browser loads.</a:t>
            </a:r>
          </a:p>
          <a:p>
            <a:pPr lvl="1"/>
            <a:r>
              <a:rPr lang="en-US" sz="1200" dirty="0"/>
              <a:t>etc.</a:t>
            </a:r>
          </a:p>
          <a:p>
            <a:r>
              <a:rPr lang="en-US" sz="1400" dirty="0"/>
              <a:t>How did all of this get in the browser?</a:t>
            </a:r>
          </a:p>
          <a:p>
            <a:pPr lvl="1"/>
            <a:r>
              <a:rPr lang="en-US" sz="1200" dirty="0"/>
              <a:t>A </a:t>
            </a:r>
            <a:r>
              <a:rPr lang="en-US" sz="1200" i="1" dirty="0"/>
              <a:t>web server</a:t>
            </a:r>
            <a:r>
              <a:rPr lang="en-US" sz="1200" dirty="0"/>
              <a:t> delivers these files from “the file system.”</a:t>
            </a:r>
          </a:p>
          <a:p>
            <a:pPr lvl="1"/>
            <a:r>
              <a:rPr lang="en-US" sz="1200" dirty="0"/>
              <a:t>During development, Angular uses a simple, embedded web server.</a:t>
            </a:r>
          </a:p>
          <a:p>
            <a:pPr lvl="1"/>
            <a:r>
              <a:rPr lang="en-US" sz="1200" dirty="0"/>
              <a:t>“build” compiles the files into a </a:t>
            </a:r>
            <a:r>
              <a:rPr lang="en-US" sz="1200" dirty="0">
                <a:hlinkClick r:id="rId2"/>
              </a:rPr>
              <a:t>webpack</a:t>
            </a:r>
            <a:r>
              <a:rPr lang="en-US" sz="1200" dirty="0"/>
              <a:t> (see </a:t>
            </a:r>
            <a:r>
              <a:rPr lang="en-US" sz="1200" dirty="0" err="1"/>
              <a:t>dist</a:t>
            </a:r>
            <a:r>
              <a:rPr lang="en-US" sz="1200" dirty="0"/>
              <a:t> folder)</a:t>
            </a:r>
          </a:p>
          <a:p>
            <a:r>
              <a:rPr lang="en-US" sz="1400" dirty="0"/>
              <a:t>Deploying the application to the cloud </a:t>
            </a:r>
            <a:r>
              <a:rPr lang="en-US" sz="1400" dirty="0">
                <a:sym typeface="Wingdings" pitchFamily="2" charset="2"/>
              </a:rPr>
              <a:t></a:t>
            </a:r>
          </a:p>
          <a:p>
            <a:pPr lvl="1"/>
            <a:r>
              <a:rPr lang="en-US" sz="1200" dirty="0">
                <a:sym typeface="Wingdings" pitchFamily="2" charset="2"/>
              </a:rPr>
              <a:t>We have seen deploying the application logic to the cloud.</a:t>
            </a:r>
          </a:p>
          <a:p>
            <a:pPr lvl="1"/>
            <a:r>
              <a:rPr lang="en-US" sz="1200" dirty="0">
                <a:sym typeface="Wingdings" pitchFamily="2" charset="2"/>
              </a:rPr>
              <a:t>What about the content?</a:t>
            </a:r>
            <a:endParaRPr lang="en-US" sz="1200" dirty="0"/>
          </a:p>
          <a:p>
            <a:r>
              <a:rPr lang="en-US" sz="1400" b="1" u="sng" dirty="0"/>
              <a:t>Notes:</a:t>
            </a:r>
          </a:p>
          <a:p>
            <a:pPr lvl="1"/>
            <a:r>
              <a:rPr lang="en-US" sz="1200" dirty="0"/>
              <a:t>Show loading the demo-</a:t>
            </a:r>
            <a:r>
              <a:rPr lang="en-US" sz="1200" dirty="0" err="1"/>
              <a:t>ui</a:t>
            </a:r>
            <a:r>
              <a:rPr lang="en-US" sz="1200" dirty="0"/>
              <a:t>.</a:t>
            </a:r>
          </a:p>
          <a:p>
            <a:pPr lvl="1"/>
            <a:r>
              <a:rPr lang="en-US" sz="1200" dirty="0"/>
              <a:t>Show loading </a:t>
            </a:r>
            <a:r>
              <a:rPr lang="en-US" sz="1200" dirty="0" err="1"/>
              <a:t>cnn.com</a:t>
            </a:r>
            <a:r>
              <a:rPr lang="en-US" sz="1200" dirty="0"/>
              <a:t>.</a:t>
            </a:r>
          </a:p>
        </p:txBody>
      </p:sp>
      <p:sp>
        <p:nvSpPr>
          <p:cNvPr id="3" name="Title 2">
            <a:extLst>
              <a:ext uri="{FF2B5EF4-FFF2-40B4-BE49-F238E27FC236}">
                <a16:creationId xmlns:a16="http://schemas.microsoft.com/office/drawing/2014/main" id="{A50EC78D-E750-0E48-A09D-E4C715612284}"/>
              </a:ext>
            </a:extLst>
          </p:cNvPr>
          <p:cNvSpPr>
            <a:spLocks noGrp="1"/>
          </p:cNvSpPr>
          <p:nvPr>
            <p:ph type="title"/>
          </p:nvPr>
        </p:nvSpPr>
        <p:spPr/>
        <p:txBody>
          <a:bodyPr/>
          <a:lstStyle/>
          <a:p>
            <a:r>
              <a:rPr lang="en-US" dirty="0"/>
              <a:t>What’s in the Browser</a:t>
            </a:r>
          </a:p>
        </p:txBody>
      </p:sp>
      <p:pic>
        <p:nvPicPr>
          <p:cNvPr id="5" name="Picture 4">
            <a:extLst>
              <a:ext uri="{FF2B5EF4-FFF2-40B4-BE49-F238E27FC236}">
                <a16:creationId xmlns:a16="http://schemas.microsoft.com/office/drawing/2014/main" id="{6957A11E-6DD1-C540-A74D-F34F48C58916}"/>
              </a:ext>
            </a:extLst>
          </p:cNvPr>
          <p:cNvPicPr>
            <a:picLocks noChangeAspect="1"/>
          </p:cNvPicPr>
          <p:nvPr/>
        </p:nvPicPr>
        <p:blipFill>
          <a:blip r:embed="rId3"/>
          <a:stretch>
            <a:fillRect/>
          </a:stretch>
        </p:blipFill>
        <p:spPr>
          <a:xfrm>
            <a:off x="76200" y="523875"/>
            <a:ext cx="3303708" cy="4095750"/>
          </a:xfrm>
          <a:prstGeom prst="rect">
            <a:avLst/>
          </a:prstGeom>
        </p:spPr>
      </p:pic>
    </p:spTree>
    <p:extLst>
      <p:ext uri="{BB962C8B-B14F-4D97-AF65-F5344CB8AC3E}">
        <p14:creationId xmlns:p14="http://schemas.microsoft.com/office/powerpoint/2010/main" val="3772120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1FA72-FC30-DD4A-9B26-5A5C9338C536}"/>
              </a:ext>
            </a:extLst>
          </p:cNvPr>
          <p:cNvSpPr>
            <a:spLocks noGrp="1"/>
          </p:cNvSpPr>
          <p:nvPr>
            <p:ph type="title"/>
          </p:nvPr>
        </p:nvSpPr>
        <p:spPr/>
        <p:txBody>
          <a:bodyPr/>
          <a:lstStyle/>
          <a:p>
            <a:r>
              <a:rPr lang="en-US" dirty="0"/>
              <a:t>Deploy to S3</a:t>
            </a:r>
          </a:p>
        </p:txBody>
      </p:sp>
      <p:sp>
        <p:nvSpPr>
          <p:cNvPr id="10" name="Content Placeholder 9">
            <a:extLst>
              <a:ext uri="{FF2B5EF4-FFF2-40B4-BE49-F238E27FC236}">
                <a16:creationId xmlns:a16="http://schemas.microsoft.com/office/drawing/2014/main" id="{7E36529A-B4F5-024A-BF62-D521D62E1516}"/>
              </a:ext>
            </a:extLst>
          </p:cNvPr>
          <p:cNvSpPr>
            <a:spLocks noGrp="1"/>
          </p:cNvSpPr>
          <p:nvPr>
            <p:ph idx="1"/>
          </p:nvPr>
        </p:nvSpPr>
        <p:spPr>
          <a:xfrm>
            <a:off x="152400" y="3094072"/>
            <a:ext cx="4191000" cy="1496978"/>
          </a:xfrm>
        </p:spPr>
        <p:txBody>
          <a:bodyPr/>
          <a:lstStyle/>
          <a:p>
            <a:r>
              <a:rPr lang="en-US" sz="1400" dirty="0"/>
              <a:t>Compile the browser application</a:t>
            </a:r>
            <a:br>
              <a:rPr lang="en-US" sz="1400" dirty="0"/>
            </a:br>
            <a:r>
              <a:rPr lang="en-US" sz="1400" dirty="0"/>
              <a:t>(ng build -- prod)</a:t>
            </a:r>
          </a:p>
          <a:p>
            <a:r>
              <a:rPr lang="en-US" sz="1400" dirty="0"/>
              <a:t>You can test with ng serve -- prod</a:t>
            </a:r>
          </a:p>
          <a:p>
            <a:r>
              <a:rPr lang="en-US" sz="1400" dirty="0"/>
              <a:t>Generates “bundles” that contain:</a:t>
            </a:r>
          </a:p>
          <a:p>
            <a:pPr lvl="1"/>
            <a:r>
              <a:rPr lang="en-US" sz="1200" dirty="0"/>
              <a:t>JavaScript application logic.</a:t>
            </a:r>
          </a:p>
          <a:p>
            <a:pPr lvl="1"/>
            <a:r>
              <a:rPr lang="en-US" sz="1200" dirty="0"/>
              <a:t>HTML, content, ... In the app logic.</a:t>
            </a:r>
          </a:p>
          <a:p>
            <a:endParaRPr lang="en-US" sz="1400" dirty="0"/>
          </a:p>
        </p:txBody>
      </p:sp>
      <p:sp>
        <p:nvSpPr>
          <p:cNvPr id="11" name="Content Placeholder 10">
            <a:extLst>
              <a:ext uri="{FF2B5EF4-FFF2-40B4-BE49-F238E27FC236}">
                <a16:creationId xmlns:a16="http://schemas.microsoft.com/office/drawing/2014/main" id="{DA79AB3D-4027-8F48-BF8E-B0712A7DED5D}"/>
              </a:ext>
            </a:extLst>
          </p:cNvPr>
          <p:cNvSpPr>
            <a:spLocks noGrp="1"/>
          </p:cNvSpPr>
          <p:nvPr>
            <p:ph idx="10"/>
          </p:nvPr>
        </p:nvSpPr>
        <p:spPr>
          <a:xfrm>
            <a:off x="4606103" y="3094072"/>
            <a:ext cx="4191000" cy="1496978"/>
          </a:xfrm>
        </p:spPr>
        <p:txBody>
          <a:bodyPr/>
          <a:lstStyle/>
          <a:p>
            <a:r>
              <a:rPr lang="en-US" sz="1400" dirty="0"/>
              <a:t>Create an S3 bucket.</a:t>
            </a:r>
          </a:p>
          <a:p>
            <a:r>
              <a:rPr lang="en-US" sz="1400" dirty="0"/>
              <a:t>Upload files from /</a:t>
            </a:r>
            <a:r>
              <a:rPr lang="en-US" sz="1400" dirty="0" err="1"/>
              <a:t>dist</a:t>
            </a:r>
            <a:r>
              <a:rPr lang="en-US" sz="1400" dirty="0"/>
              <a:t> folder.</a:t>
            </a:r>
          </a:p>
          <a:p>
            <a:r>
              <a:rPr lang="en-US" sz="1400" dirty="0"/>
              <a:t>Enable static web hosting.</a:t>
            </a:r>
          </a:p>
          <a:p>
            <a:r>
              <a:rPr lang="en-US" sz="1400" dirty="0"/>
              <a:t>Set access permissions.</a:t>
            </a:r>
          </a:p>
          <a:p>
            <a:r>
              <a:rPr lang="en-US" sz="1400" dirty="0"/>
              <a:t>Set </a:t>
            </a:r>
            <a:r>
              <a:rPr lang="en-US" sz="1400" dirty="0" err="1"/>
              <a:t>index.html</a:t>
            </a:r>
            <a:r>
              <a:rPr lang="en-US" sz="1400" dirty="0"/>
              <a:t>.</a:t>
            </a:r>
          </a:p>
          <a:p>
            <a:r>
              <a:rPr lang="en-US" sz="1400" dirty="0"/>
              <a:t>We will learn how to automate later.</a:t>
            </a:r>
          </a:p>
          <a:p>
            <a:endParaRPr lang="en-US" sz="1400" dirty="0"/>
          </a:p>
        </p:txBody>
      </p:sp>
      <p:pic>
        <p:nvPicPr>
          <p:cNvPr id="9" name="Picture 8">
            <a:extLst>
              <a:ext uri="{FF2B5EF4-FFF2-40B4-BE49-F238E27FC236}">
                <a16:creationId xmlns:a16="http://schemas.microsoft.com/office/drawing/2014/main" id="{031BA78A-73B3-9146-92B7-3CF40CF4EA1E}"/>
              </a:ext>
            </a:extLst>
          </p:cNvPr>
          <p:cNvPicPr>
            <a:picLocks noChangeAspect="1"/>
          </p:cNvPicPr>
          <p:nvPr/>
        </p:nvPicPr>
        <p:blipFill>
          <a:blip r:embed="rId2"/>
          <a:stretch>
            <a:fillRect/>
          </a:stretch>
        </p:blipFill>
        <p:spPr>
          <a:xfrm>
            <a:off x="4485055" y="552450"/>
            <a:ext cx="4506545" cy="2398075"/>
          </a:xfrm>
          <a:prstGeom prst="rect">
            <a:avLst/>
          </a:prstGeom>
        </p:spPr>
      </p:pic>
      <p:pic>
        <p:nvPicPr>
          <p:cNvPr id="12" name="Picture 11">
            <a:extLst>
              <a:ext uri="{FF2B5EF4-FFF2-40B4-BE49-F238E27FC236}">
                <a16:creationId xmlns:a16="http://schemas.microsoft.com/office/drawing/2014/main" id="{B1F70484-4C93-FA48-9902-FC2F51182E35}"/>
              </a:ext>
            </a:extLst>
          </p:cNvPr>
          <p:cNvPicPr>
            <a:picLocks noChangeAspect="1"/>
          </p:cNvPicPr>
          <p:nvPr/>
        </p:nvPicPr>
        <p:blipFill>
          <a:blip r:embed="rId3"/>
          <a:stretch>
            <a:fillRect/>
          </a:stretch>
        </p:blipFill>
        <p:spPr>
          <a:xfrm>
            <a:off x="152400" y="791956"/>
            <a:ext cx="4009238" cy="2176277"/>
          </a:xfrm>
          <a:prstGeom prst="rect">
            <a:avLst/>
          </a:prstGeom>
        </p:spPr>
      </p:pic>
      <p:sp>
        <p:nvSpPr>
          <p:cNvPr id="13" name="Rectangle 12">
            <a:extLst>
              <a:ext uri="{FF2B5EF4-FFF2-40B4-BE49-F238E27FC236}">
                <a16:creationId xmlns:a16="http://schemas.microsoft.com/office/drawing/2014/main" id="{C153B3E9-E9CB-844D-90AC-03F1F07DFD70}"/>
              </a:ext>
            </a:extLst>
          </p:cNvPr>
          <p:cNvSpPr/>
          <p:nvPr/>
        </p:nvSpPr>
        <p:spPr>
          <a:xfrm>
            <a:off x="27709" y="468218"/>
            <a:ext cx="4572000" cy="230832"/>
          </a:xfrm>
          <a:prstGeom prst="rect">
            <a:avLst/>
          </a:prstGeom>
        </p:spPr>
        <p:txBody>
          <a:bodyPr>
            <a:spAutoFit/>
          </a:bodyPr>
          <a:lstStyle/>
          <a:p>
            <a:r>
              <a:rPr lang="en-US" sz="900" dirty="0">
                <a:hlinkClick r:id="rId4"/>
              </a:rPr>
              <a:t>https://baljindersingh013.medium.com/angular-app-deployment-with-aws-s3-42d9008734ab</a:t>
            </a:r>
            <a:r>
              <a:rPr lang="en-US" sz="900" dirty="0"/>
              <a:t> </a:t>
            </a:r>
          </a:p>
        </p:txBody>
      </p:sp>
    </p:spTree>
    <p:extLst>
      <p:ext uri="{BB962C8B-B14F-4D97-AF65-F5344CB8AC3E}">
        <p14:creationId xmlns:p14="http://schemas.microsoft.com/office/powerpoint/2010/main" val="2710975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57128</TotalTime>
  <Words>4497</Words>
  <Application>Microsoft Macintosh PowerPoint</Application>
  <PresentationFormat>On-screen Show (16:9)</PresentationFormat>
  <Paragraphs>421</Paragraphs>
  <Slides>52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charter</vt:lpstr>
      <vt:lpstr>Museo For Dell</vt:lpstr>
      <vt:lpstr>Roboto</vt:lpstr>
      <vt:lpstr>Office Theme</vt:lpstr>
      <vt:lpstr>PowerPoint Presentation</vt:lpstr>
      <vt:lpstr>PowerPoint Presentation</vt:lpstr>
      <vt:lpstr>Contents</vt:lpstr>
      <vt:lpstr>PowerPoint Presentation</vt:lpstr>
      <vt:lpstr>Simple Flask Application – Configuration</vt:lpstr>
      <vt:lpstr>PowerPoint Presentation</vt:lpstr>
      <vt:lpstr>Web Application Architecture</vt:lpstr>
      <vt:lpstr>What’s in the Browser</vt:lpstr>
      <vt:lpstr>Deploy to S3</vt:lpstr>
      <vt:lpstr>Some Comments</vt:lpstr>
      <vt:lpstr>PowerPoint Presentation</vt:lpstr>
      <vt:lpstr>Microservices</vt:lpstr>
      <vt:lpstr>Microservices</vt:lpstr>
      <vt:lpstr>SOLID Principles</vt:lpstr>
      <vt:lpstr>12 Factor Applications</vt:lpstr>
      <vt:lpstr>Microservices Scalability Cube</vt:lpstr>
      <vt:lpstr>XYZ – Scaling</vt:lpstr>
      <vt:lpstr>Patterns and Anti-patterns</vt:lpstr>
      <vt:lpstr>Project Sprint 1</vt:lpstr>
      <vt:lpstr>PowerPoint Presentation</vt:lpstr>
      <vt:lpstr>PowerPoint Presentation</vt:lpstr>
      <vt:lpstr>REST (https://restfulapi.net/)</vt:lpstr>
      <vt:lpstr>Resources</vt:lpstr>
      <vt:lpstr>REST – Resource Oriented</vt:lpstr>
      <vt:lpstr>PowerPoint Presentation</vt:lpstr>
      <vt:lpstr>REST Principles</vt:lpstr>
      <vt:lpstr>PowerPoint Presentation</vt:lpstr>
      <vt:lpstr>Linked Data</vt:lpstr>
      <vt:lpstr>Resource Paths</vt:lpstr>
      <vt:lpstr>PowerPoint Presentation</vt:lpstr>
      <vt:lpstr>Platform-as-a-Service</vt:lpstr>
      <vt:lpstr>Platform-as-a-Service</vt:lpstr>
      <vt:lpstr>Clarifying PaaS</vt:lpstr>
      <vt:lpstr>Start with Elastic Beanstalk</vt:lpstr>
      <vt:lpstr>Elastic Beanstalk</vt:lpstr>
      <vt:lpstr>PowerPoint Presentation</vt:lpstr>
      <vt:lpstr>API First Design</vt:lpstr>
      <vt:lpstr>Open API</vt:lpstr>
      <vt:lpstr>Demo Open API (Swagger Hub)</vt:lpstr>
      <vt:lpstr>Example</vt:lpstr>
      <vt:lpstr>PowerPoint Presentation</vt:lpstr>
      <vt:lpstr>Fundamental, Recurring Problem</vt:lpstr>
      <vt:lpstr>Containers and VMs</vt:lpstr>
      <vt:lpstr>Concept (from Wikipedia)</vt:lpstr>
      <vt:lpstr>Containers vs VMs</vt:lpstr>
      <vt:lpstr>Some Container/Docker Implementation Concepts</vt:lpstr>
      <vt:lpstr>Containers and Some Docker Overview </vt:lpstr>
      <vt:lpstr>Simple Tutorial</vt:lpstr>
      <vt:lpstr>Overview</vt:lpstr>
      <vt:lpstr>PowerPoint Presentation</vt:lpstr>
      <vt:lpstr>Specification (TBD)</vt:lpstr>
      <vt:lpstr>Implement Linked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577</cp:revision>
  <cp:lastPrinted>2018-11-15T21:01:50Z</cp:lastPrinted>
  <dcterms:created xsi:type="dcterms:W3CDTF">2010-04-12T23:12:02Z</dcterms:created>
  <dcterms:modified xsi:type="dcterms:W3CDTF">2021-09-16T16:41:28Z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